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charts/chart1.xml" ContentType="application/vnd.openxmlformats-officedocument.drawingml.chart+xml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6734"/>
          <c:y val="0.150344"/>
          <c:w val="0.828266"/>
          <c:h val="0.6164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A5E8A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tl" rotWithShape="1" blurRad="38100" dist="20000" dir="540000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Sheet1!$B$1:$L$1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Sheet1!$B$2:$L$2</c:f>
              <c:numCache>
                <c:ptCount val="11"/>
                <c:pt idx="0">
                  <c:v>4.000000</c:v>
                </c:pt>
                <c:pt idx="1">
                  <c:v>7.000000</c:v>
                </c:pt>
                <c:pt idx="2">
                  <c:v>11.000000</c:v>
                </c:pt>
                <c:pt idx="3">
                  <c:v>17.000000</c:v>
                </c:pt>
                <c:pt idx="4">
                  <c:v>13.000000</c:v>
                </c:pt>
                <c:pt idx="5">
                  <c:v>8.000000</c:v>
                </c:pt>
                <c:pt idx="6">
                  <c:v>6.000000</c:v>
                </c:pt>
                <c:pt idx="7">
                  <c:v>4.000000</c:v>
                </c:pt>
                <c:pt idx="8">
                  <c:v>3.000000</c:v>
                </c:pt>
                <c:pt idx="9">
                  <c:v>3.000000</c:v>
                </c:pt>
                <c:pt idx="10">
                  <c:v>2.000000</c:v>
                </c:pt>
              </c:numCache>
            </c:numRef>
          </c:val>
        </c:ser>
        <c:gapWidth val="4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-5400000"/>
          <a:lstStyle/>
          <a:p>
            <a:pPr>
              <a:defRPr b="0" i="0" strike="noStrike" sz="18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05978"/>
            <a:ext cx="2057400" cy="43886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05978"/>
            <a:ext cx="6019800" cy="43886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18" y="476956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y@mail.ru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rotesting.ru/testing/testcoverage.html#flow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test1@dd.com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2"/>
          <p:cNvSpPr txBox="1"/>
          <p:nvPr/>
        </p:nvSpPr>
        <p:spPr>
          <a:xfrm>
            <a:off x="331184" y="1461223"/>
            <a:ext cx="8481632" cy="148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Лекция  2.1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Стратегия поведенческого тестирования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Скриптовой процесс тестирования</a:t>
            </a:r>
          </a:p>
        </p:txBody>
      </p:sp>
      <p:sp>
        <p:nvSpPr>
          <p:cNvPr id="186" name="Достоинства скриптового тестирования…"/>
          <p:cNvSpPr txBox="1"/>
          <p:nvPr/>
        </p:nvSpPr>
        <p:spPr>
          <a:xfrm>
            <a:off x="789336" y="673165"/>
            <a:ext cx="6528753" cy="419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    Достоинства скриптового тестирования</a:t>
            </a:r>
          </a:p>
          <a:p>
            <a:pPr>
              <a:defRPr sz="1600"/>
            </a:pPr>
            <a:r>
              <a:t>    Разделение труда – планирование, тест-дизайн, реализация и</a:t>
            </a:r>
          </a:p>
          <a:p>
            <a:pPr>
              <a:defRPr sz="1600"/>
            </a:pPr>
            <a:r>
              <a:t>выполнение тестов могут выполняться: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1. Разными специалистами с необходимыми навыками;</a:t>
            </a:r>
          </a:p>
          <a:p>
            <a:pPr>
              <a:defRPr sz="1600"/>
            </a:pPr>
            <a:r>
              <a:t>2. В разное время в цикле разработки ПО.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    Тесты создаются на основе спецификаций, дизайна и кода – все</a:t>
            </a:r>
          </a:p>
          <a:p>
            <a:pPr>
              <a:defRPr sz="1600"/>
            </a:pPr>
            <a:r>
              <a:t>важные части системы будут покрыты тестами.</a:t>
            </a:r>
          </a:p>
          <a:p>
            <a:pPr>
              <a:defRPr sz="1600"/>
            </a:pPr>
            <a:r>
              <a:t>    Тесты документированы, они могут быть:</a:t>
            </a:r>
          </a:p>
          <a:p>
            <a:pPr>
              <a:defRPr sz="1600"/>
            </a:pPr>
            <a:r>
              <a:t>1. Легко поняты и воспроизведены;</a:t>
            </a:r>
          </a:p>
          <a:p>
            <a:pPr>
              <a:defRPr sz="1600"/>
            </a:pPr>
            <a:r>
              <a:t>2. Выполнены тестировщиками, не имеющими глубокого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знания системы.</a:t>
            </a:r>
          </a:p>
          <a:p>
            <a:pPr>
              <a:defRPr sz="1600"/>
            </a:pPr>
            <a:r>
              <a:t>    Тесты детализированы – легче автоматизировать.</a:t>
            </a:r>
          </a:p>
          <a:p>
            <a:pPr>
              <a:defRPr sz="1600"/>
            </a:pPr>
            <a:r>
              <a:t>    Тесты создаются на ранних стадиях цикла разработки –</a:t>
            </a:r>
          </a:p>
          <a:p>
            <a:pPr>
              <a:defRPr sz="1600"/>
            </a:pPr>
            <a:r>
              <a:t>освобождается доп. время на этапе выполнения тестов.</a:t>
            </a:r>
          </a:p>
        </p:txBody>
      </p:sp>
      <p:pic>
        <p:nvPicPr>
          <p:cNvPr id="187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978" y="9824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978" y="24429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978" y="29255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978" y="41320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978" y="4373355"/>
            <a:ext cx="184062" cy="18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Номер слайда 1"/>
          <p:cNvSpPr txBox="1"/>
          <p:nvPr>
            <p:ph type="sldNum" sz="quarter" idx="2"/>
          </p:nvPr>
        </p:nvSpPr>
        <p:spPr>
          <a:xfrm>
            <a:off x="8543735" y="251681"/>
            <a:ext cx="34390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9" name="Прямоугольник 1"/>
          <p:cNvSpPr txBox="1"/>
          <p:nvPr/>
        </p:nvSpPr>
        <p:spPr>
          <a:xfrm>
            <a:off x="2280092" y="2230864"/>
            <a:ext cx="5966048" cy="64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Скриптовой процесс тестирования</a:t>
            </a:r>
          </a:p>
        </p:txBody>
      </p:sp>
      <p:sp>
        <p:nvSpPr>
          <p:cNvPr id="195" name="Недостатки скриптового тестирования…"/>
          <p:cNvSpPr txBox="1"/>
          <p:nvPr/>
        </p:nvSpPr>
        <p:spPr>
          <a:xfrm>
            <a:off x="987271" y="663458"/>
            <a:ext cx="6248956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/>
            </a:pPr>
            <a:r>
              <a:t>     Недостатки скриптового тестирования</a:t>
            </a:r>
          </a:p>
          <a:p>
            <a:pPr>
              <a:defRPr sz="1600"/>
            </a:pPr>
            <a:r>
              <a:t>     Сильно зависит от качества требований к системе: полнота,</a:t>
            </a:r>
          </a:p>
          <a:p>
            <a:pPr>
              <a:defRPr sz="1600"/>
            </a:pPr>
            <a:r>
              <a:t>последовательность, непротиворечивость и т.д.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     Не отличается гибкостью. Тесты соответствуют ранее</a:t>
            </a:r>
          </a:p>
          <a:p>
            <a:pPr>
              <a:defRPr sz="1600"/>
            </a:pPr>
            <a:r>
              <a:t>определенным сценариям. Дефекты, не покрытые сценариями,</a:t>
            </a:r>
          </a:p>
          <a:p>
            <a:pPr>
              <a:defRPr sz="1600"/>
            </a:pPr>
            <a:r>
              <a:t>могут быть пропущены.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     Дополнительные затраты времени на:</a:t>
            </a:r>
          </a:p>
          <a:p>
            <a:pPr>
              <a:defRPr sz="1600"/>
            </a:pPr>
          </a:p>
          <a:p>
            <a:pPr lvl="1">
              <a:defRPr sz="1600"/>
            </a:pPr>
            <a:r>
              <a:t>1. Создание артефактов и документов.</a:t>
            </a:r>
          </a:p>
          <a:p>
            <a:pPr lvl="1">
              <a:defRPr sz="1600"/>
            </a:pPr>
            <a:r>
              <a:t>2. Поддержку в актуальном состоянии при изменении</a:t>
            </a:r>
          </a:p>
          <a:p>
            <a:pPr lvl="1">
              <a:defRPr sz="1600"/>
            </a:pPr>
            <a:r>
              <a:t>требований, ограничений и т.д.</a:t>
            </a:r>
          </a:p>
        </p:txBody>
      </p:sp>
      <p:pic>
        <p:nvPicPr>
          <p:cNvPr id="196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878" y="9951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533" y="1663326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578" y="2709655"/>
            <a:ext cx="184062" cy="18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Исследовательский процесс тестирования</a:t>
            </a:r>
          </a:p>
        </p:txBody>
      </p:sp>
      <p:pic>
        <p:nvPicPr>
          <p:cNvPr id="202" name="Изображение 2" descr="Изображение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4959" y="695546"/>
            <a:ext cx="2832030" cy="425745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Тестировщик…"/>
          <p:cNvSpPr txBox="1"/>
          <p:nvPr/>
        </p:nvSpPr>
        <p:spPr>
          <a:xfrm>
            <a:off x="1635882" y="1630679"/>
            <a:ext cx="2068784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Тестировщик</a:t>
            </a:r>
          </a:p>
          <a:p>
            <a:pPr/>
            <a:r>
              <a:t>Тестирует;</a:t>
            </a:r>
          </a:p>
          <a:p>
            <a:pPr/>
            <a:r>
              <a:t>Исследует;</a:t>
            </a:r>
          </a:p>
          <a:p>
            <a:pPr/>
            <a:r>
              <a:t>Узнаёт новое;</a:t>
            </a:r>
          </a:p>
          <a:p>
            <a:pPr/>
            <a:r>
              <a:t>Генерирует идеи;</a:t>
            </a:r>
          </a:p>
          <a:p>
            <a:pPr/>
            <a:r>
              <a:t>Тестирует;</a:t>
            </a:r>
          </a:p>
          <a:p>
            <a:pPr/>
            <a:r>
              <a:t>Исследует;</a:t>
            </a:r>
          </a:p>
          <a:p>
            <a:pPr/>
            <a:r>
              <a:t>Узнаёт новое…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Исследовательский процесс тестирования</a:t>
            </a:r>
          </a:p>
        </p:txBody>
      </p:sp>
      <p:sp>
        <p:nvSpPr>
          <p:cNvPr id="207" name="Следующий тест не определен заранее, а рождается в процессе в…"/>
          <p:cNvSpPr txBox="1"/>
          <p:nvPr/>
        </p:nvSpPr>
        <p:spPr>
          <a:xfrm>
            <a:off x="446529" y="1044601"/>
            <a:ext cx="7592576" cy="328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Следующий тест не определен заранее, а рождается в процессе в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процессе анализа результатов выполнения предыдущих тестов.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Полезно в условиях, когда необходимо быстро получить результат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тестирования, а требования нечеткие или отсутствуют.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Полезно на ранних этапах разработки, когда система нестабильна.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Необходимо «прощупать почву» вокруг уже найденного дефекта.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Полезно в дополнение к скриптовым тестам, когда те уже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подвержены «парадоксу пестицида»</a:t>
            </a:r>
          </a:p>
        </p:txBody>
      </p:sp>
      <p:pic>
        <p:nvPicPr>
          <p:cNvPr id="208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778" y="11348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478" y="19222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478" y="27223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778" y="32557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778" y="3801855"/>
            <a:ext cx="184062" cy="184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Достоинство исследовательского тестирования"/>
          <p:cNvSpPr txBox="1"/>
          <p:nvPr/>
        </p:nvSpPr>
        <p:spPr>
          <a:xfrm>
            <a:off x="1986800" y="690880"/>
            <a:ext cx="51704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Достоинство исследовательского тестирования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Исследовательский процесс тестирования</a:t>
            </a:r>
          </a:p>
        </p:txBody>
      </p:sp>
      <p:sp>
        <p:nvSpPr>
          <p:cNvPr id="217" name="Парадокс пестицида"/>
          <p:cNvSpPr txBox="1"/>
          <p:nvPr/>
        </p:nvSpPr>
        <p:spPr>
          <a:xfrm>
            <a:off x="3413882" y="652780"/>
            <a:ext cx="230754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Парадокс пестицида</a:t>
            </a:r>
          </a:p>
        </p:txBody>
      </p:sp>
      <p:sp>
        <p:nvSpPr>
          <p:cNvPr id="218" name="Boris Beizer, “Software Testing Techniques”…"/>
          <p:cNvSpPr txBox="1"/>
          <p:nvPr/>
        </p:nvSpPr>
        <p:spPr>
          <a:xfrm>
            <a:off x="850647" y="1081676"/>
            <a:ext cx="7289302" cy="195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Boris Beizer, “Software Testing Techniques”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В сельском хозяйстве: После обработки поля часть вредителей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погибала. Но оставшиеся приспособились к яду и с высокой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вероятностью выживут при последующих обработках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В тестировании: Эффективность неизменяемого набора тестов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постепенно уменьшается по мере исправления дефектов,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найденных этим набором. Тесты устаревают.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44" y="2964982"/>
            <a:ext cx="5068112" cy="1950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Исследовательский процесс тестирования</a:t>
            </a:r>
          </a:p>
        </p:txBody>
      </p:sp>
      <p:sp>
        <p:nvSpPr>
          <p:cNvPr id="223" name="Не направлено на предотвращение дефектов. В скриптовом…"/>
          <p:cNvSpPr txBox="1"/>
          <p:nvPr/>
        </p:nvSpPr>
        <p:spPr>
          <a:xfrm>
            <a:off x="680889" y="1317508"/>
            <a:ext cx="7909581" cy="248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Не направлено на предотвращение дефектов. В скриптовом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тестировании тесты создаются на этапе формирования требований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и дизайна ПО, что позволяет находить дефекты раньше.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Требует высокой квалификации тестировщика. Качество зависит от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тестировщика.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Нет документированных артефактов – каждая следующая итерация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тестирования содержит новую фазу тест-анализа и тест-дизайна.</a:t>
            </a:r>
          </a:p>
        </p:txBody>
      </p:sp>
      <p:sp>
        <p:nvSpPr>
          <p:cNvPr id="224" name="Недостатки исследовательского тестирования"/>
          <p:cNvSpPr txBox="1"/>
          <p:nvPr/>
        </p:nvSpPr>
        <p:spPr>
          <a:xfrm>
            <a:off x="2004182" y="652780"/>
            <a:ext cx="50494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Недостатки исследовательского тестирования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Хаотичный процесс тестирования</a:t>
            </a:r>
          </a:p>
        </p:txBody>
      </p:sp>
      <p:sp>
        <p:nvSpPr>
          <p:cNvPr id="228" name="Тестировщик…"/>
          <p:cNvSpPr txBox="1"/>
          <p:nvPr/>
        </p:nvSpPr>
        <p:spPr>
          <a:xfrm>
            <a:off x="1000882" y="1192530"/>
            <a:ext cx="2295821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Тестировщик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  <a:p>
            <a:pPr/>
            <a:r>
              <a:t>Нажимает кнопочки</a:t>
            </a:r>
          </a:p>
        </p:txBody>
      </p:sp>
      <p:pic>
        <p:nvPicPr>
          <p:cNvPr id="229" name="Изображение 3" descr="Изображение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318" y="824021"/>
            <a:ext cx="2439432" cy="377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Проектирование тестов</a:t>
            </a:r>
          </a:p>
        </p:txBody>
      </p:sp>
      <p:sp>
        <p:nvSpPr>
          <p:cNvPr id="233" name="Определение того, ЧТО будет тестироваться…"/>
          <p:cNvSpPr txBox="1"/>
          <p:nvPr/>
        </p:nvSpPr>
        <p:spPr>
          <a:xfrm>
            <a:off x="3324982" y="1211580"/>
            <a:ext cx="520779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Определение того, ЧТО будет тестироваться </a:t>
            </a:r>
          </a:p>
          <a:p>
            <a:pPr/>
            <a:r>
              <a:t>(=тестовый анализ, создаём тестовый набор)</a:t>
            </a:r>
          </a:p>
          <a:p>
            <a:pPr/>
          </a:p>
          <a:p>
            <a:pPr/>
            <a:r>
              <a:t>Определение того, КАК это будеттестироваться</a:t>
            </a:r>
            <a:br/>
            <a:r>
              <a:t>(=тест-дизайн)</a:t>
            </a:r>
          </a:p>
        </p:txBody>
      </p:sp>
      <p:pic>
        <p:nvPicPr>
          <p:cNvPr id="234" name="Изображение 4" descr="Изображение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139" y="1287721"/>
            <a:ext cx="2686168" cy="2355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Проектирование тестов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45708"/>
            <a:ext cx="4995974" cy="240282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Как тестировать?…"/>
          <p:cNvSpPr txBox="1"/>
          <p:nvPr/>
        </p:nvSpPr>
        <p:spPr>
          <a:xfrm>
            <a:off x="5445882" y="1630679"/>
            <a:ext cx="3646871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t>Как тестировать?</a:t>
            </a:r>
          </a:p>
          <a:p>
            <a:pPr>
              <a:defRPr sz="2000"/>
            </a:pPr>
            <a:r>
              <a:t>Сколько тестов?</a:t>
            </a:r>
          </a:p>
          <a:p>
            <a:pPr>
              <a:defRPr sz="2000"/>
            </a:pPr>
            <a:r>
              <a:t>Как протестировать БЫСТРО?</a:t>
            </a:r>
          </a:p>
          <a:p>
            <a:pPr>
              <a:defRPr sz="2000"/>
            </a:pPr>
            <a:r>
              <a:t>Как протестировать </a:t>
            </a:r>
          </a:p>
          <a:p>
            <a:pPr>
              <a:defRPr sz="2000"/>
            </a:pPr>
            <a:r>
              <a:t>ПОЛНОЦЕННО?</a:t>
            </a:r>
          </a:p>
        </p:txBody>
      </p:sp>
      <p:sp>
        <p:nvSpPr>
          <p:cNvPr id="240" name="Проектирование тестов = компромисс между качеством тестового покрытия и скоростью тестировани"/>
          <p:cNvSpPr txBox="1"/>
          <p:nvPr/>
        </p:nvSpPr>
        <p:spPr>
          <a:xfrm>
            <a:off x="238882" y="4005579"/>
            <a:ext cx="8551774" cy="6629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Проектирование тестов = компромисс между качеством тестового покрытия и скоростью тестировани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Проектирование тестов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959" y="845233"/>
            <a:ext cx="8444082" cy="4313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" name="Изображение 3" descr="Изображение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9377" y="1000500"/>
            <a:ext cx="4781764" cy="348141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Типы тестирования</a:t>
            </a:r>
          </a:p>
        </p:txBody>
      </p:sp>
      <p:sp>
        <p:nvSpPr>
          <p:cNvPr id="117" name="TextBox 6"/>
          <p:cNvSpPr txBox="1"/>
          <p:nvPr/>
        </p:nvSpPr>
        <p:spPr>
          <a:xfrm>
            <a:off x="339454" y="1037139"/>
            <a:ext cx="235058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Black Box</a:t>
            </a:r>
          </a:p>
        </p:txBody>
      </p:sp>
      <p:sp>
        <p:nvSpPr>
          <p:cNvPr id="118" name="TextBox 7"/>
          <p:cNvSpPr txBox="1"/>
          <p:nvPr/>
        </p:nvSpPr>
        <p:spPr>
          <a:xfrm>
            <a:off x="341616" y="1290627"/>
            <a:ext cx="4444665" cy="1013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Мы не знаем, как устроена тестируемая система.</a:t>
            </a:r>
          </a:p>
          <a:p>
            <a:pPr>
              <a:lnSpc>
                <a:spcPts val="2900"/>
              </a:lnSpc>
              <a:defRPr sz="1300">
                <a:solidFill>
                  <a:srgbClr val="5555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Техника тестирования, основанная на работе исключительно с внешними интерфейсами тестируемой системы.</a:t>
            </a:r>
          </a:p>
        </p:txBody>
      </p:sp>
      <p:sp>
        <p:nvSpPr>
          <p:cNvPr id="119" name="TextBox 6"/>
          <p:cNvSpPr txBox="1"/>
          <p:nvPr/>
        </p:nvSpPr>
        <p:spPr>
          <a:xfrm>
            <a:off x="339454" y="2243639"/>
            <a:ext cx="235058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White Box</a:t>
            </a:r>
          </a:p>
        </p:txBody>
      </p:sp>
      <p:sp>
        <p:nvSpPr>
          <p:cNvPr id="120" name="TextBox 7"/>
          <p:cNvSpPr txBox="1"/>
          <p:nvPr/>
        </p:nvSpPr>
        <p:spPr>
          <a:xfrm>
            <a:off x="341616" y="2497127"/>
            <a:ext cx="4444665" cy="1000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Нам известны все детали реализации тестируемой программы.</a:t>
            </a:r>
          </a:p>
          <a:p>
            <a:pPr>
              <a:lnSpc>
                <a:spcPts val="2900"/>
              </a:lnSpc>
              <a:defRPr sz="1300">
                <a:solidFill>
                  <a:srgbClr val="5555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метод тестирования программного обеспечения, который предполагает, что внутренняя структура/устройство/реализация системы известны тестировщику.</a:t>
            </a:r>
          </a:p>
        </p:txBody>
      </p:sp>
      <p:sp>
        <p:nvSpPr>
          <p:cNvPr id="121" name="TextBox 6"/>
          <p:cNvSpPr txBox="1"/>
          <p:nvPr/>
        </p:nvSpPr>
        <p:spPr>
          <a:xfrm>
            <a:off x="339994" y="3551739"/>
            <a:ext cx="235058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Grey Box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343239" y="3792527"/>
            <a:ext cx="4441420" cy="810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Нам известны только некоторые особености реализации тестируемой системы.</a:t>
            </a:r>
          </a:p>
          <a:p>
            <a:pPr>
              <a:lnSpc>
                <a:spcPts val="2900"/>
              </a:lnSpc>
              <a:defRPr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метод тестирования программного обеспечения, который предполагает, комбинацию White Box и Black Box подходов.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248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249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250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251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252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253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254" name="Connection Line"/>
          <p:cNvCxnSpPr>
            <a:stCxn id="252" idx="0"/>
            <a:endCxn id="253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55" name="Connection Line"/>
          <p:cNvCxnSpPr>
            <a:stCxn id="248" idx="0"/>
            <a:endCxn id="253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56" name="Connection Line"/>
          <p:cNvCxnSpPr>
            <a:stCxn id="253" idx="0"/>
            <a:endCxn id="249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57" name="Connection Line"/>
          <p:cNvCxnSpPr>
            <a:stCxn id="253" idx="0"/>
            <a:endCxn id="250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58" name="Connection Line"/>
          <p:cNvCxnSpPr>
            <a:stCxn id="251" idx="0"/>
            <a:endCxn id="253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59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60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261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262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63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64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268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269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270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271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272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273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274" name="Connection Line"/>
          <p:cNvCxnSpPr>
            <a:stCxn id="272" idx="0"/>
            <a:endCxn id="273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75" name="Connection Line"/>
          <p:cNvCxnSpPr>
            <a:stCxn id="268" idx="0"/>
            <a:endCxn id="273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76" name="Connection Line"/>
          <p:cNvCxnSpPr>
            <a:stCxn id="273" idx="0"/>
            <a:endCxn id="269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77" name="Connection Line"/>
          <p:cNvCxnSpPr>
            <a:stCxn id="273" idx="0"/>
            <a:endCxn id="270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78" name="Connection Line"/>
          <p:cNvCxnSpPr>
            <a:stCxn id="271" idx="0"/>
            <a:endCxn id="273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79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80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281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282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83" name="Текст"/>
          <p:cNvSpPr txBox="1"/>
          <p:nvPr/>
        </p:nvSpPr>
        <p:spPr>
          <a:xfrm>
            <a:off x="835782" y="3624579"/>
            <a:ext cx="7058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Текст</a:t>
            </a:r>
          </a:p>
        </p:txBody>
      </p:sp>
      <p:sp>
        <p:nvSpPr>
          <p:cNvPr id="284" name="Пусто"/>
          <p:cNvSpPr txBox="1"/>
          <p:nvPr/>
        </p:nvSpPr>
        <p:spPr>
          <a:xfrm>
            <a:off x="837289" y="4056379"/>
            <a:ext cx="702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285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286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287" name="Числа"/>
          <p:cNvSpPr txBox="1"/>
          <p:nvPr/>
        </p:nvSpPr>
        <p:spPr>
          <a:xfrm>
            <a:off x="8035666" y="3825795"/>
            <a:ext cx="7310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</a:t>
            </a:r>
          </a:p>
        </p:txBody>
      </p:sp>
      <p:sp>
        <p:nvSpPr>
          <p:cNvPr id="288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289" name="Пусто"/>
          <p:cNvSpPr txBox="1"/>
          <p:nvPr/>
        </p:nvSpPr>
        <p:spPr>
          <a:xfrm>
            <a:off x="8049730" y="3394690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7705" y="3006865"/>
            <a:ext cx="1294209" cy="1771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294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295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296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297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298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299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300" name="Connection Line"/>
          <p:cNvCxnSpPr>
            <a:stCxn id="298" idx="0"/>
            <a:endCxn id="299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01" name="Connection Line"/>
          <p:cNvCxnSpPr>
            <a:stCxn id="294" idx="0"/>
            <a:endCxn id="299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02" name="Connection Line"/>
          <p:cNvCxnSpPr>
            <a:stCxn id="299" idx="0"/>
            <a:endCxn id="295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03" name="Connection Line"/>
          <p:cNvCxnSpPr>
            <a:stCxn id="299" idx="0"/>
            <a:endCxn id="296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04" name="Connection Line"/>
          <p:cNvCxnSpPr>
            <a:stCxn id="297" idx="0"/>
            <a:endCxn id="299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305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06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307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308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09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10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311" name="Числа"/>
          <p:cNvSpPr txBox="1"/>
          <p:nvPr/>
        </p:nvSpPr>
        <p:spPr>
          <a:xfrm>
            <a:off x="8035666" y="3825795"/>
            <a:ext cx="7310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</a:t>
            </a:r>
          </a:p>
        </p:txBody>
      </p:sp>
      <p:sp>
        <p:nvSpPr>
          <p:cNvPr id="312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313" name="Пусто"/>
          <p:cNvSpPr txBox="1"/>
          <p:nvPr/>
        </p:nvSpPr>
        <p:spPr>
          <a:xfrm>
            <a:off x="8049730" y="3394690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Разделение по категориям</a:t>
            </a:r>
          </a:p>
        </p:txBody>
      </p:sp>
      <p:sp>
        <p:nvSpPr>
          <p:cNvPr id="317" name="Разделение по категориям основано на серии декомпозиций всего…"/>
          <p:cNvSpPr txBox="1"/>
          <p:nvPr/>
        </p:nvSpPr>
        <p:spPr>
          <a:xfrm>
            <a:off x="687196" y="792479"/>
            <a:ext cx="7769608" cy="35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Разделение по категориям основано на серии декомпозиций всего</a:t>
            </a:r>
          </a:p>
          <a:p>
            <a:pPr/>
            <a:r>
              <a:t>множества входных данных</a:t>
            </a:r>
          </a:p>
          <a:p>
            <a:pPr/>
          </a:p>
          <a:p>
            <a:pPr lvl="1"/>
            <a:r>
              <a:t>Каждая декомпозиция зависит от характеристик этого множества</a:t>
            </a:r>
          </a:p>
          <a:p>
            <a:pPr/>
          </a:p>
          <a:p>
            <a:pPr lvl="1">
              <a:defRPr b="1"/>
            </a:pPr>
            <a:r>
              <a:t>Основу метода составляют три шага:</a:t>
            </a:r>
          </a:p>
          <a:p>
            <a:pPr lvl="1"/>
            <a:r>
              <a:t>Создание набора категорий, описывающих свойства множества</a:t>
            </a:r>
          </a:p>
          <a:p>
            <a:pPr/>
            <a:r>
              <a:t>входных данных.</a:t>
            </a:r>
          </a:p>
          <a:p>
            <a:pPr lvl="1"/>
            <a:r>
              <a:t>Разделение каждой категории на подмножества значений или</a:t>
            </a:r>
          </a:p>
          <a:p>
            <a:pPr/>
            <a:r>
              <a:t>диапазонов значений (классов эквивалентности), каждое из</a:t>
            </a:r>
          </a:p>
          <a:p>
            <a:pPr/>
            <a:r>
              <a:t>которых по специфике отличается от другого.</a:t>
            </a:r>
          </a:p>
          <a:p>
            <a:pPr lvl="1"/>
            <a:r>
              <a:t>Определение условий, при которых одни подмножества влияют</a:t>
            </a:r>
          </a:p>
          <a:p>
            <a:pPr/>
            <a:r>
              <a:t>на другие.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Разделение по категориям</a:t>
            </a:r>
          </a:p>
        </p:txBody>
      </p:sp>
      <p:sp>
        <p:nvSpPr>
          <p:cNvPr id="321" name="Сколько лет?"/>
          <p:cNvSpPr/>
          <p:nvPr/>
        </p:nvSpPr>
        <p:spPr>
          <a:xfrm>
            <a:off x="5118100" y="2925977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322" name="Пусто"/>
          <p:cNvSpPr txBox="1"/>
          <p:nvPr/>
        </p:nvSpPr>
        <p:spPr>
          <a:xfrm>
            <a:off x="7529030" y="2607290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323" name="Числа"/>
          <p:cNvSpPr txBox="1"/>
          <p:nvPr/>
        </p:nvSpPr>
        <p:spPr>
          <a:xfrm>
            <a:off x="7514966" y="2981212"/>
            <a:ext cx="7310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</a:t>
            </a:r>
          </a:p>
        </p:txBody>
      </p:sp>
      <p:sp>
        <p:nvSpPr>
          <p:cNvPr id="324" name="Не числа"/>
          <p:cNvSpPr txBox="1"/>
          <p:nvPr/>
        </p:nvSpPr>
        <p:spPr>
          <a:xfrm>
            <a:off x="7350883" y="335513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325" name="1. Выделяем категорию «содержимое поля ввода»:…"/>
          <p:cNvSpPr txBox="1"/>
          <p:nvPr/>
        </p:nvSpPr>
        <p:spPr>
          <a:xfrm>
            <a:off x="485720" y="814219"/>
            <a:ext cx="8691152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Выделяем категорию «содержимое поля ввода»:</a:t>
            </a:r>
          </a:p>
          <a:p>
            <a:pPr/>
            <a:r>
              <a:t>Числа, Не числа, Ничего</a:t>
            </a:r>
          </a:p>
          <a:p>
            <a:pPr/>
          </a:p>
          <a:p>
            <a:pPr/>
            <a:r>
              <a:t>2. Разделяем каждую категорию на подмножества:</a:t>
            </a:r>
          </a:p>
          <a:p>
            <a:pPr lvl="1"/>
            <a:r>
              <a:t>2.1 для категории «Ничего» нет множества значений.</a:t>
            </a:r>
          </a:p>
          <a:p>
            <a:pPr lvl="1"/>
            <a:r>
              <a:t>2.2 для категории «Не числа» нам неважно, какие «не числа» вводить. Все</a:t>
            </a:r>
          </a:p>
          <a:p>
            <a:pPr/>
            <a:r>
              <a:t>значения в одно множество.</a:t>
            </a:r>
          </a:p>
          <a:p>
            <a:pPr lvl="1"/>
            <a:r>
              <a:t>2.3 Для категории «Числа»:</a:t>
            </a:r>
          </a:p>
        </p:txBody>
      </p:sp>
      <p:pic>
        <p:nvPicPr>
          <p:cNvPr id="326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4489450"/>
            <a:ext cx="7506827" cy="10160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327" name="Line"/>
          <p:cNvSpPr/>
          <p:nvPr/>
        </p:nvSpPr>
        <p:spPr>
          <a:xfrm flipV="1">
            <a:off x="1376451" y="42932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8" name="Line"/>
          <p:cNvSpPr/>
          <p:nvPr/>
        </p:nvSpPr>
        <p:spPr>
          <a:xfrm flipV="1">
            <a:off x="3497352" y="42932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9" name="Line"/>
          <p:cNvSpPr/>
          <p:nvPr/>
        </p:nvSpPr>
        <p:spPr>
          <a:xfrm flipV="1">
            <a:off x="6824752" y="42932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0" name="0"/>
          <p:cNvSpPr txBox="1"/>
          <p:nvPr/>
        </p:nvSpPr>
        <p:spPr>
          <a:xfrm>
            <a:off x="1264441" y="3827779"/>
            <a:ext cx="2240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1" name="18"/>
          <p:cNvSpPr txBox="1"/>
          <p:nvPr/>
        </p:nvSpPr>
        <p:spPr>
          <a:xfrm>
            <a:off x="3325400" y="3827779"/>
            <a:ext cx="34390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18</a:t>
            </a:r>
          </a:p>
        </p:txBody>
      </p:sp>
      <p:sp>
        <p:nvSpPr>
          <p:cNvPr id="332" name="Неизвестный максимум"/>
          <p:cNvSpPr txBox="1"/>
          <p:nvPr/>
        </p:nvSpPr>
        <p:spPr>
          <a:xfrm>
            <a:off x="5404641" y="3827779"/>
            <a:ext cx="26184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Неизвестный максимум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Анализ граничных значений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296" y="716759"/>
            <a:ext cx="3675223" cy="394414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Какие грузовики…"/>
          <p:cNvSpPr txBox="1"/>
          <p:nvPr/>
        </p:nvSpPr>
        <p:spPr>
          <a:xfrm>
            <a:off x="1038982" y="1033780"/>
            <a:ext cx="267862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Какие грузовики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Пройдут под мостом,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а какие - нет?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296" y="716759"/>
            <a:ext cx="3675223" cy="394414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Все грузовики ниже 4,5м…"/>
          <p:cNvSpPr txBox="1"/>
          <p:nvPr/>
        </p:nvSpPr>
        <p:spPr>
          <a:xfrm>
            <a:off x="442082" y="944880"/>
            <a:ext cx="2853034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Все грузовики ниже 4,5м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Все грузовики выше 4,5м</a:t>
            </a:r>
          </a:p>
        </p:txBody>
      </p:sp>
      <p:sp>
        <p:nvSpPr>
          <p:cNvPr id="342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Анализ граничных значений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Анализ граничных значений</a:t>
            </a:r>
          </a:p>
        </p:txBody>
      </p:sp>
      <p:sp>
        <p:nvSpPr>
          <p:cNvPr id="346" name="Если 4,5 пройдёт - то и 4,49 пройдёт…"/>
          <p:cNvSpPr txBox="1"/>
          <p:nvPr/>
        </p:nvSpPr>
        <p:spPr>
          <a:xfrm>
            <a:off x="162682" y="1592580"/>
            <a:ext cx="473675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Если 4,5 пройдёт - то и 4,49 пройдёт</a:t>
            </a:r>
          </a:p>
          <a:p>
            <a:pPr/>
          </a:p>
          <a:p>
            <a:pPr/>
            <a:r>
              <a:t>Если 4,51 не пройдёт - то и 5,5 не пройдёт</a:t>
            </a:r>
          </a:p>
          <a:p>
            <a:pPr/>
          </a:p>
          <a:p>
            <a:pPr/>
            <a:r>
              <a:t>А если 3 пройдёт - то о чём это говорит?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296" y="716759"/>
            <a:ext cx="3675223" cy="3944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0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876" y="1454150"/>
            <a:ext cx="7506828" cy="10160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351" name="Line"/>
          <p:cNvSpPr/>
          <p:nvPr/>
        </p:nvSpPr>
        <p:spPr>
          <a:xfrm flipV="1">
            <a:off x="1771828" y="12579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2" name="Line"/>
          <p:cNvSpPr/>
          <p:nvPr/>
        </p:nvSpPr>
        <p:spPr>
          <a:xfrm flipV="1">
            <a:off x="3892728" y="12579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 flipV="1">
            <a:off x="7220129" y="1257944"/>
            <a:ext cx="1" cy="494012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0"/>
          <p:cNvSpPr txBox="1"/>
          <p:nvPr/>
        </p:nvSpPr>
        <p:spPr>
          <a:xfrm>
            <a:off x="1659818" y="792479"/>
            <a:ext cx="2240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55" name="18"/>
          <p:cNvSpPr txBox="1"/>
          <p:nvPr/>
        </p:nvSpPr>
        <p:spPr>
          <a:xfrm>
            <a:off x="3720777" y="792479"/>
            <a:ext cx="3439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18</a:t>
            </a:r>
          </a:p>
        </p:txBody>
      </p:sp>
      <p:sp>
        <p:nvSpPr>
          <p:cNvPr id="356" name="Неизвестный максимум"/>
          <p:cNvSpPr txBox="1"/>
          <p:nvPr/>
        </p:nvSpPr>
        <p:spPr>
          <a:xfrm>
            <a:off x="5800018" y="792479"/>
            <a:ext cx="26184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Неизвестный максимум</a:t>
            </a:r>
          </a:p>
        </p:txBody>
      </p:sp>
      <p:sp>
        <p:nvSpPr>
          <p:cNvPr id="357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Анализ граничных значений</a:t>
            </a:r>
          </a:p>
        </p:txBody>
      </p:sp>
      <p:sp>
        <p:nvSpPr>
          <p:cNvPr id="358" name="Каков неизвестный максимум?…"/>
          <p:cNvSpPr txBox="1"/>
          <p:nvPr/>
        </p:nvSpPr>
        <p:spPr>
          <a:xfrm>
            <a:off x="585509" y="2511555"/>
            <a:ext cx="7972982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Каков неизвестный максимум?</a:t>
            </a:r>
          </a:p>
          <a:p>
            <a:pPr/>
          </a:p>
          <a:p>
            <a:pPr/>
            <a:r>
              <a:t>Число на 1 больше максимума образует границу еще одной категории.</a:t>
            </a:r>
          </a:p>
          <a:p>
            <a:pPr/>
          </a:p>
          <a:p>
            <a:pPr/>
            <a:r>
              <a:t>Обычно для проверки «позитивных» классов берется еще одно типичное</a:t>
            </a:r>
          </a:p>
          <a:p>
            <a:pPr/>
            <a:r>
              <a:t>значение из каждого класса эквивалентности.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Анализ граничных значений</a:t>
            </a:r>
          </a:p>
        </p:txBody>
      </p:sp>
      <p:sp>
        <p:nvSpPr>
          <p:cNvPr id="362" name="Имеем следующие тесты:"/>
          <p:cNvSpPr txBox="1"/>
          <p:nvPr/>
        </p:nvSpPr>
        <p:spPr>
          <a:xfrm>
            <a:off x="470077" y="766659"/>
            <a:ext cx="28541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Имеем следующие тесты:</a:t>
            </a:r>
          </a:p>
        </p:txBody>
      </p:sp>
      <p:graphicFrame>
        <p:nvGraphicFramePr>
          <p:cNvPr id="363" name="Table"/>
          <p:cNvGraphicFramePr/>
          <p:nvPr/>
        </p:nvGraphicFramePr>
        <p:xfrm>
          <a:off x="1149474" y="1494713"/>
          <a:ext cx="6857752" cy="31062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514648"/>
                <a:gridCol w="5330403"/>
              </a:tblGrid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отрицательных чисел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класса «несовершеннолетний»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класса «несовершеннолетний»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класса «совершеннолетний»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25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Типичное значение класса«совершеннолетний»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255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класса «совершеннолетний»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256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Граница недопустимо больших значений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“строка”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Значение класса «Не число»</a:t>
                      </a:r>
                    </a:p>
                  </a:txBody>
                  <a:tcPr marL="0" marR="0" marT="0" marB="0" anchor="t" anchorCtr="0" horzOverflow="overflow"/>
                </a:tc>
              </a:tr>
              <a:tr h="3437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“”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Значение класса «Пусто»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Зачем вобще нужны стратегии?</a:t>
            </a:r>
          </a:p>
        </p:txBody>
      </p:sp>
      <p:sp>
        <p:nvSpPr>
          <p:cNvPr id="126" name="TextBox 7"/>
          <p:cNvSpPr txBox="1"/>
          <p:nvPr/>
        </p:nvSpPr>
        <p:spPr>
          <a:xfrm>
            <a:off x="736805" y="891261"/>
            <a:ext cx="7324271" cy="343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Суть тестирования - поиск ошибок в реализации программы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Организация тестирования для выявления всех ошибок:</a:t>
            </a: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marL="342900" indent="-342900">
              <a:spcBef>
                <a:spcPts val="200"/>
              </a:spcBef>
              <a:buSzPct val="100000"/>
              <a:buAutoNum type="arabicPeriod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Подготовить все возможные наборы входных данных, включая некорректные.</a:t>
            </a:r>
          </a:p>
          <a:p>
            <a:pPr marL="342900" indent="-342900">
              <a:spcBef>
                <a:spcPts val="200"/>
              </a:spcBef>
              <a:buSzPct val="100000"/>
              <a:buAutoNum type="arabicPeriod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Выполнить программу на всех возможных перестановках и сочетаниях входных данных.</a:t>
            </a:r>
          </a:p>
          <a:p>
            <a:pPr marL="342900" indent="-342900">
              <a:spcBef>
                <a:spcPts val="200"/>
              </a:spcBef>
              <a:buSzPct val="100000"/>
              <a:buAutoNum type="arabicPeriod" startAt="1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Проанализировать все выходные данные и установить, что каждый тестовый выходной набор соответствует правильному.</a:t>
            </a:r>
          </a:p>
          <a:p>
            <a:pPr>
              <a:spcBef>
                <a:spcPts val="2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200"/>
              </a:spcBef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2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  <a:r>
              <a:t>Для реализации подобного тестирования потребовалось бы</a:t>
            </a:r>
          </a:p>
          <a:p>
            <a:pPr>
              <a:spcBef>
                <a:spcPts val="2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  <a:r>
              <a:t>колоссальные временные, финансовые и человеческие ресурсы.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367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368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369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370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371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372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373" name="Connection Line"/>
          <p:cNvCxnSpPr>
            <a:stCxn id="371" idx="0"/>
            <a:endCxn id="372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74" name="Connection Line"/>
          <p:cNvCxnSpPr>
            <a:stCxn id="367" idx="0"/>
            <a:endCxn id="372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75" name="Connection Line"/>
          <p:cNvCxnSpPr>
            <a:stCxn id="372" idx="0"/>
            <a:endCxn id="368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76" name="Connection Line"/>
          <p:cNvCxnSpPr>
            <a:stCxn id="372" idx="0"/>
            <a:endCxn id="369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77" name="Connection Line"/>
          <p:cNvCxnSpPr>
            <a:stCxn id="370" idx="0"/>
            <a:endCxn id="372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378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79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380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381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82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383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384" name="Числа - 9 случаев"/>
          <p:cNvSpPr txBox="1"/>
          <p:nvPr/>
        </p:nvSpPr>
        <p:spPr>
          <a:xfrm>
            <a:off x="7095866" y="3233655"/>
            <a:ext cx="19790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 - 9 случаев</a:t>
            </a:r>
          </a:p>
        </p:txBody>
      </p:sp>
      <p:sp>
        <p:nvSpPr>
          <p:cNvPr id="385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386" name="Пусто"/>
          <p:cNvSpPr txBox="1"/>
          <p:nvPr/>
        </p:nvSpPr>
        <p:spPr>
          <a:xfrm>
            <a:off x="8049730" y="3745625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390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391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392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393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394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395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396" name="Connection Line"/>
          <p:cNvCxnSpPr>
            <a:stCxn id="394" idx="0"/>
            <a:endCxn id="395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97" name="Connection Line"/>
          <p:cNvCxnSpPr>
            <a:stCxn id="390" idx="0"/>
            <a:endCxn id="395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98" name="Connection Line"/>
          <p:cNvCxnSpPr>
            <a:stCxn id="395" idx="0"/>
            <a:endCxn id="391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399" name="Connection Line"/>
          <p:cNvCxnSpPr>
            <a:stCxn id="395" idx="0"/>
            <a:endCxn id="392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00" name="Connection Line"/>
          <p:cNvCxnSpPr>
            <a:stCxn id="393" idx="0"/>
            <a:endCxn id="395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01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02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403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404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05" name="Текст"/>
          <p:cNvSpPr txBox="1"/>
          <p:nvPr/>
        </p:nvSpPr>
        <p:spPr>
          <a:xfrm>
            <a:off x="835782" y="3624579"/>
            <a:ext cx="7058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Текст</a:t>
            </a:r>
          </a:p>
        </p:txBody>
      </p:sp>
      <p:sp>
        <p:nvSpPr>
          <p:cNvPr id="406" name="Пусто"/>
          <p:cNvSpPr txBox="1"/>
          <p:nvPr/>
        </p:nvSpPr>
        <p:spPr>
          <a:xfrm>
            <a:off x="837289" y="4056379"/>
            <a:ext cx="702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407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08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409" name="Числа - 9 случаев"/>
          <p:cNvSpPr txBox="1"/>
          <p:nvPr/>
        </p:nvSpPr>
        <p:spPr>
          <a:xfrm>
            <a:off x="7095866" y="3233655"/>
            <a:ext cx="19790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 - 9 случаев</a:t>
            </a:r>
          </a:p>
        </p:txBody>
      </p:sp>
      <p:sp>
        <p:nvSpPr>
          <p:cNvPr id="410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411" name="Пусто"/>
          <p:cNvSpPr txBox="1"/>
          <p:nvPr/>
        </p:nvSpPr>
        <p:spPr>
          <a:xfrm>
            <a:off x="8049730" y="3745625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68326"/>
            <a:ext cx="1340525" cy="173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416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417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418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419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420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421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422" name="Connection Line"/>
          <p:cNvCxnSpPr>
            <a:stCxn id="420" idx="0"/>
            <a:endCxn id="421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23" name="Connection Line"/>
          <p:cNvCxnSpPr>
            <a:stCxn id="416" idx="0"/>
            <a:endCxn id="421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24" name="Connection Line"/>
          <p:cNvCxnSpPr>
            <a:stCxn id="421" idx="0"/>
            <a:endCxn id="417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25" name="Connection Line"/>
          <p:cNvCxnSpPr>
            <a:stCxn id="421" idx="0"/>
            <a:endCxn id="418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26" name="Connection Line"/>
          <p:cNvCxnSpPr>
            <a:stCxn id="419" idx="0"/>
            <a:endCxn id="421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27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28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429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430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31" name="Текст"/>
          <p:cNvSpPr txBox="1"/>
          <p:nvPr/>
        </p:nvSpPr>
        <p:spPr>
          <a:xfrm>
            <a:off x="835782" y="3624579"/>
            <a:ext cx="7058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Текст</a:t>
            </a:r>
          </a:p>
        </p:txBody>
      </p:sp>
      <p:sp>
        <p:nvSpPr>
          <p:cNvPr id="432" name="Пусто"/>
          <p:cNvSpPr txBox="1"/>
          <p:nvPr/>
        </p:nvSpPr>
        <p:spPr>
          <a:xfrm>
            <a:off x="837289" y="4056379"/>
            <a:ext cx="702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433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34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435" name="Числа - 9 случаев"/>
          <p:cNvSpPr txBox="1"/>
          <p:nvPr/>
        </p:nvSpPr>
        <p:spPr>
          <a:xfrm>
            <a:off x="7095866" y="3233655"/>
            <a:ext cx="19790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 - 9 случаев</a:t>
            </a:r>
          </a:p>
        </p:txBody>
      </p:sp>
      <p:sp>
        <p:nvSpPr>
          <p:cNvPr id="436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437" name="Пусто"/>
          <p:cNvSpPr txBox="1"/>
          <p:nvPr/>
        </p:nvSpPr>
        <p:spPr>
          <a:xfrm>
            <a:off x="8049730" y="3745625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Синтаксическое тестирование</a:t>
            </a:r>
          </a:p>
        </p:txBody>
      </p:sp>
      <p:sp>
        <p:nvSpPr>
          <p:cNvPr id="441" name="А теперь спроектируем тесты для e-mail.…"/>
          <p:cNvSpPr txBox="1"/>
          <p:nvPr/>
        </p:nvSpPr>
        <p:spPr>
          <a:xfrm>
            <a:off x="791785" y="925830"/>
            <a:ext cx="7560430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А теперь спроектируем тесты для e-mail.</a:t>
            </a:r>
          </a:p>
          <a:p>
            <a:pPr/>
          </a:p>
          <a:p>
            <a:pPr/>
            <a:r>
              <a:rPr b="1"/>
              <a:t>Синтаксическое тестирование</a:t>
            </a:r>
            <a:r>
              <a:t> – метод проверки для:</a:t>
            </a:r>
          </a:p>
          <a:p>
            <a:pPr/>
            <a:r>
              <a:t>1. Командно-управляемого ПО</a:t>
            </a:r>
          </a:p>
          <a:p>
            <a:pPr/>
            <a:r>
              <a:t>2. Элементов ПО, где требуется проверка корректности некоторого</a:t>
            </a:r>
          </a:p>
          <a:p>
            <a:pPr/>
            <a:r>
              <a:t>ввода.</a:t>
            </a:r>
          </a:p>
          <a:p>
            <a:pPr/>
          </a:p>
          <a:p>
            <a:pPr/>
            <a:r>
              <a:t>Синтаксическое тестирование сводится к разбору строки и ответу на</a:t>
            </a:r>
          </a:p>
          <a:p>
            <a:pPr/>
            <a:r>
              <a:t>вопрос: «соответствует ли строка определенным для нее</a:t>
            </a:r>
          </a:p>
          <a:p>
            <a:pPr/>
            <a:r>
              <a:t>правилам?»</a:t>
            </a:r>
          </a:p>
          <a:p>
            <a:pPr/>
          </a:p>
          <a:p>
            <a:pPr/>
            <a:r>
              <a:t>Правила для строки называются </a:t>
            </a:r>
            <a:r>
              <a:rPr u="sng"/>
              <a:t>грамматикой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Форма Бэкуса-Наура</a:t>
            </a:r>
          </a:p>
        </p:txBody>
      </p:sp>
      <p:sp>
        <p:nvSpPr>
          <p:cNvPr id="445" name="Форма Бэкуса-Наура (сокращенно БНФ) – формальный метод записи…"/>
          <p:cNvSpPr txBox="1"/>
          <p:nvPr/>
        </p:nvSpPr>
        <p:spPr>
          <a:xfrm>
            <a:off x="866298" y="690880"/>
            <a:ext cx="7594810" cy="435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Форма Бэкуса-Наура (сокращенно БНФ) – формальный метод записи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грамматики, в которой одни синтаксические элементы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последовательно определяются через другие.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&lt;вещ.число&gt; ::= &lt;целое&gt; | &lt;целое&gt;.&lt;хвост&gt; 12 | 12.34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&lt;целое&gt;::= 0 | &lt;цифрабез0&gt; | &lt;цифрабез0&gt;&lt;целое&gt; 0 | 5 | 305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&lt;хвост&gt; := &lt;цифра&gt; | &lt;цифра&gt;&lt;хвост&gt; &lt;..&gt;.5 | &lt;..&gt;.534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&lt;цифрабез0&gt; ::= 1|2|3|4|5|6|7|8|9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&lt;цифра&gt; ::= 0|1|2|3|4|5|6|7|8|9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БНФ состоит из символов(&lt;нетерминалов&gt;) и букв(терминалов).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Начиная с одного символа, символы последовательно заменяются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на последовательность букв и символов, пока не останутся одни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буквы.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! Если остались символы, строка не соответствует грамматике.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Минимум из теории графов</a:t>
            </a:r>
          </a:p>
        </p:txBody>
      </p:sp>
      <p:sp>
        <p:nvSpPr>
          <p:cNvPr id="449" name="Граф – это объект, состоящий из вершин и связей между ними -…"/>
          <p:cNvSpPr txBox="1"/>
          <p:nvPr/>
        </p:nvSpPr>
        <p:spPr>
          <a:xfrm>
            <a:off x="448891" y="792480"/>
            <a:ext cx="7154018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Граф – это объект, состоящий из вершин и связей между ними -</a:t>
            </a:r>
          </a:p>
          <a:p>
            <a:pPr/>
            <a:r>
              <a:t>ребер.</a:t>
            </a:r>
          </a:p>
          <a:p>
            <a:pPr/>
          </a:p>
          <a:p>
            <a:pPr/>
            <a:r>
              <a:t>Графы можно записать разными способами. Наиболее наглядная</a:t>
            </a:r>
          </a:p>
          <a:p>
            <a:pPr/>
            <a:r>
              <a:t>– графическая.</a:t>
            </a:r>
          </a:p>
          <a:p>
            <a:pPr/>
          </a:p>
          <a:p>
            <a:pPr/>
            <a:r>
              <a:t>Граф наз. ориентированным, если все его ребра имеют</a:t>
            </a:r>
          </a:p>
          <a:p>
            <a:pPr/>
            <a:r>
              <a:t>направления. Направленные ребра = дуги.</a:t>
            </a:r>
          </a:p>
          <a:p>
            <a:pPr/>
          </a:p>
          <a:p>
            <a:pPr/>
            <a:r>
              <a:t>Если ребро или дуга помечена символом или</a:t>
            </a:r>
          </a:p>
          <a:p>
            <a:pPr/>
            <a:r>
              <a:t>числом, то она взвешена этим символом/числом.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0650" y="847448"/>
            <a:ext cx="991548" cy="3864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299" y="3816772"/>
            <a:ext cx="1637356" cy="1180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TextBox 3"/>
          <p:cNvSpPr txBox="1"/>
          <p:nvPr/>
        </p:nvSpPr>
        <p:spPr>
          <a:xfrm>
            <a:off x="739511" y="1231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Две разновидности синтаксического тестирования</a:t>
            </a:r>
          </a:p>
        </p:txBody>
      </p:sp>
      <p:sp>
        <p:nvSpPr>
          <p:cNvPr id="455" name="Чистое:…"/>
          <p:cNvSpPr txBox="1"/>
          <p:nvPr/>
        </p:nvSpPr>
        <p:spPr>
          <a:xfrm>
            <a:off x="568413" y="982980"/>
            <a:ext cx="8207956" cy="272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/>
            </a:pPr>
            <a:r>
              <a:t>Чистое:</a:t>
            </a:r>
          </a:p>
          <a:p>
            <a:pPr>
              <a:defRPr sz="2000"/>
            </a:pPr>
            <a:r>
              <a:t>Постоим граф, соответствующий грамматике. Обеспечим покрытие</a:t>
            </a:r>
          </a:p>
          <a:p>
            <a:pPr>
              <a:defRPr sz="2000"/>
            </a:pPr>
            <a:r>
              <a:t>всех ребер графа. Подбираются такие тесты, которые нормально</a:t>
            </a:r>
          </a:p>
          <a:p>
            <a:pPr>
              <a:defRPr sz="2000"/>
            </a:pPr>
            <a:r>
              <a:t>распознаются графом – позитивные тесты.</a:t>
            </a:r>
          </a:p>
          <a:p>
            <a:pPr>
              <a:defRPr sz="2000"/>
            </a:pPr>
            <a:r>
              <a:t>Дополнительные тесты для циклов в графе.</a:t>
            </a:r>
          </a:p>
          <a:p>
            <a:pPr>
              <a:defRPr sz="2000"/>
            </a:pPr>
          </a:p>
          <a:p>
            <a:pPr>
              <a:defRPr b="1" sz="2000"/>
            </a:pPr>
            <a:r>
              <a:t>Грязное:</a:t>
            </a:r>
          </a:p>
          <a:p>
            <a:pPr>
              <a:defRPr sz="2000"/>
            </a:pPr>
            <a:r>
              <a:t>Тесты подбираются с синтаксическими ошибками, специально</a:t>
            </a:r>
          </a:p>
          <a:p>
            <a:pPr>
              <a:defRPr sz="2000"/>
            </a:pPr>
            <a:r>
              <a:t>чтобы нарушить нормальную работу программы.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TextBox 3"/>
          <p:cNvSpPr txBox="1"/>
          <p:nvPr/>
        </p:nvSpPr>
        <p:spPr>
          <a:xfrm>
            <a:off x="739511" y="1231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Грамматика для e-mail</a:t>
            </a:r>
          </a:p>
        </p:txBody>
      </p:sp>
      <p:sp>
        <p:nvSpPr>
          <p:cNvPr id="459" name="Любой адрес содержит @:…"/>
          <p:cNvSpPr txBox="1"/>
          <p:nvPr/>
        </p:nvSpPr>
        <p:spPr>
          <a:xfrm>
            <a:off x="135453" y="648879"/>
            <a:ext cx="8999114" cy="409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Любой адрес содержит @:</a:t>
            </a:r>
          </a:p>
          <a:p>
            <a:pPr/>
            <a:r>
              <a:t>&lt;address&gt; ::= &lt;prefix&gt;@&lt;suffix&gt;</a:t>
            </a:r>
          </a:p>
          <a:p>
            <a:pPr lvl="1"/>
            <a:r>
              <a:t>Префикс – последовательность слов, разделенная точкой, либо просто слово:</a:t>
            </a:r>
          </a:p>
          <a:p>
            <a:pPr/>
            <a:r>
              <a:t>&lt;prefix&gt; ::= &lt;word&gt;|&lt;prefix&gt;.&lt;word&gt;</a:t>
            </a:r>
          </a:p>
          <a:p>
            <a:pPr lvl="1"/>
            <a:r>
              <a:t>Суффикс – это тоже последовательность слов или слово(то есть префикс),</a:t>
            </a:r>
          </a:p>
          <a:p>
            <a:pPr lvl="1"/>
            <a:r>
              <a:t> но при этом в конце должен быть указан домен:</a:t>
            </a:r>
          </a:p>
          <a:p>
            <a:pPr/>
            <a:r>
              <a:t>&lt;suffix&gt; ::= &lt;prefix&gt;.&lt;domain&gt;.</a:t>
            </a:r>
          </a:p>
          <a:p>
            <a:pPr lvl="1"/>
            <a:r>
              <a:t>Домен – две или три буквы:</a:t>
            </a:r>
          </a:p>
          <a:p>
            <a:pPr/>
            <a:r>
              <a:t>&lt;domain&gt; ::= &lt;letter&gt;&lt;letter&gt;|&lt;letter&gt;&lt;letter&gt;&lt;letter&gt;</a:t>
            </a:r>
          </a:p>
          <a:p>
            <a:pPr lvl="1"/>
            <a:r>
              <a:t>Буква – большая или маленькая буква латинского алфавита:</a:t>
            </a:r>
          </a:p>
          <a:p>
            <a:pPr/>
            <a:r>
              <a:t>&lt;letter&gt; ::= a|b|...|z|A|B|...|Z</a:t>
            </a:r>
          </a:p>
          <a:p>
            <a:pPr lvl="1"/>
            <a:r>
              <a:t>Слово может содержать не только буквы – это один или несколько символов:</a:t>
            </a:r>
          </a:p>
          <a:p>
            <a:pPr/>
            <a:r>
              <a:t>&lt;word&gt; ::= &lt;symbol&gt;|&lt;symbol&gt;&lt;word&gt;.</a:t>
            </a:r>
          </a:p>
          <a:p>
            <a:pPr lvl="1"/>
            <a:r>
              <a:t>Символ – это буква или цифра или знаки «_», «-»:</a:t>
            </a:r>
          </a:p>
          <a:p>
            <a:pPr/>
            <a:r>
              <a:t>&lt;symbol&gt; ::= &lt;letter&gt;|0|1|...|9|_|-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TextBox 3"/>
          <p:cNvSpPr txBox="1"/>
          <p:nvPr/>
        </p:nvSpPr>
        <p:spPr>
          <a:xfrm>
            <a:off x="739511" y="1231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Откуда брать грамматику в реальном ПО</a:t>
            </a:r>
          </a:p>
        </p:txBody>
      </p:sp>
      <p:sp>
        <p:nvSpPr>
          <p:cNvPr id="463" name="Грамматика может быть задана. Парсер формата DTF (date-time…"/>
          <p:cNvSpPr txBox="1"/>
          <p:nvPr/>
        </p:nvSpPr>
        <p:spPr>
          <a:xfrm>
            <a:off x="762819" y="1054994"/>
            <a:ext cx="7618362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Грамматика может быть задана. Парсер формата DTF (date-time</a:t>
            </a:r>
          </a:p>
          <a:p>
            <a:pPr/>
            <a:r>
              <a:t>format).</a:t>
            </a:r>
          </a:p>
          <a:p>
            <a:pPr/>
          </a:p>
          <a:p>
            <a:pPr lvl="1"/>
            <a:r>
              <a:t>Построить самому на основе:</a:t>
            </a:r>
          </a:p>
          <a:p>
            <a:pPr/>
          </a:p>
          <a:p>
            <a:pPr/>
            <a:r>
              <a:t>a) Неформальной спецификации на естественном языке</a:t>
            </a:r>
          </a:p>
          <a:p>
            <a:pPr/>
            <a:r>
              <a:t>b) Информации о синтаксисе команд из файла справки (help)</a:t>
            </a:r>
          </a:p>
          <a:p>
            <a:pPr/>
          </a:p>
          <a:p>
            <a:pPr/>
            <a:r>
              <a:t>! Метод синтаксического тестирования может оказаться трудоемким.</a:t>
            </a:r>
          </a:p>
          <a:p>
            <a:pPr/>
            <a:r>
              <a:t>Перед применением следует оценить затраты ресурсов и</a:t>
            </a:r>
          </a:p>
          <a:p>
            <a:pPr/>
            <a:r>
              <a:t>целесообразность применения.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TextBox 3"/>
          <p:cNvSpPr txBox="1"/>
          <p:nvPr/>
        </p:nvSpPr>
        <p:spPr>
          <a:xfrm>
            <a:off x="739511" y="1231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Граф на основе грамматики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050" y="755650"/>
            <a:ext cx="3790900" cy="269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421" y="1282195"/>
            <a:ext cx="3616086" cy="89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378" y="2260792"/>
            <a:ext cx="4482172" cy="270490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&lt;letter&gt; ::= a|b|...|z|A|B|...|Z…"/>
          <p:cNvSpPr txBox="1"/>
          <p:nvPr/>
        </p:nvSpPr>
        <p:spPr>
          <a:xfrm>
            <a:off x="5076689" y="1764029"/>
            <a:ext cx="3945990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&lt;letter&gt; ::= a|b|...|z|A|B|...|Z</a:t>
            </a:r>
          </a:p>
          <a:p>
            <a:pPr>
              <a:defRPr sz="1600"/>
            </a:pPr>
            <a:r>
              <a:t>&lt;symbol&gt; ::= &lt;letter&gt;|0|1|...|9|_|-</a:t>
            </a:r>
          </a:p>
          <a:p>
            <a:pPr>
              <a:defRPr sz="1600"/>
            </a:pPr>
            <a:r>
              <a:t>&lt;word&gt; ::= &lt;symbol&gt;|&lt;symbol&gt;&lt;word&gt;</a:t>
            </a:r>
          </a:p>
          <a:p>
            <a:pPr>
              <a:defRPr sz="1600"/>
            </a:pPr>
            <a:r>
              <a:t>&lt;prefix&gt; ::= &lt;word&gt;|&lt;prefix&gt;.&lt;word&gt;</a:t>
            </a:r>
          </a:p>
          <a:p>
            <a:pPr>
              <a:defRPr sz="1600"/>
            </a:pPr>
            <a:r>
              <a:t>&lt;domain&gt; ::=</a:t>
            </a:r>
          </a:p>
          <a:p>
            <a:pPr>
              <a:defRPr sz="1600"/>
            </a:pPr>
            <a:r>
              <a:t>&lt;letter&gt;&lt;letter&gt;|&lt;letter&gt;&lt;letter&gt;&lt;letter&gt;</a:t>
            </a:r>
          </a:p>
          <a:p>
            <a:pPr>
              <a:defRPr sz="1600"/>
            </a:pPr>
            <a:r>
              <a:t>&lt;suffix&gt; ::= &lt;prefix&gt;.&lt;domain&gt;</a:t>
            </a:r>
          </a:p>
          <a:p>
            <a:pPr>
              <a:defRPr sz="1600"/>
            </a:pPr>
            <a:r>
              <a:t>&lt;address&gt; ::= &lt;prefix&gt;@&lt;suffix&gt;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Зачем вобще нужны стратегии?</a:t>
            </a:r>
          </a:p>
        </p:txBody>
      </p:sp>
      <p:sp>
        <p:nvSpPr>
          <p:cNvPr id="130" name="TextBox 7"/>
          <p:cNvSpPr txBox="1"/>
          <p:nvPr/>
        </p:nvSpPr>
        <p:spPr>
          <a:xfrm>
            <a:off x="846365" y="1157753"/>
            <a:ext cx="7324270" cy="3056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Простейшая программа, имеющая три входных параметра –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символа латинского алфавита, имеет ~16 млн. комбинаций ввода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(с учетом негативных тестов)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</a:p>
          <a:p>
            <a:pPr lvl="1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Если тестировщик сможет проверять одну комбинацию в секунду,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ему потребуется 190 суток беспрерывной работы!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</a:p>
          <a:p>
            <a:pPr lvl="1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А если программа работает с оперативной памятью,аппаратными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приборами, сетью, базами данных, где результат работы на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некотором наборе входных данных зависит от данных,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поступивших в программу ранее?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</a:p>
          <a:p>
            <a:pPr lvl="1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Исчерпывающее тестирование за разумное время невозможно!</a:t>
            </a:r>
          </a:p>
        </p:txBody>
      </p:sp>
      <p:sp>
        <p:nvSpPr>
          <p:cNvPr id="131" name="Text"/>
          <p:cNvSpPr txBox="1"/>
          <p:nvPr/>
        </p:nvSpPr>
        <p:spPr>
          <a:xfrm>
            <a:off x="8502739" y="4769564"/>
            <a:ext cx="1840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r">
              <a:defRPr sz="1200">
                <a:solidFill>
                  <a:srgbClr val="888888"/>
                </a:solidFill>
              </a:defRPr>
            </a:pPr>
            <a:fld id="{86CB4B4D-7CA3-9044-876B-883B54F8677D}" type="slidenum"/>
            <a:r>
              <a:t>￼</a:t>
            </a:r>
          </a:p>
        </p:txBody>
      </p:sp>
      <p:pic>
        <p:nvPicPr>
          <p:cNvPr id="132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039" y="1162909"/>
            <a:ext cx="269241" cy="269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039" y="3932576"/>
            <a:ext cx="269241" cy="269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039" y="2802276"/>
            <a:ext cx="269241" cy="269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039" y="2077665"/>
            <a:ext cx="269241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TextBox 3"/>
          <p:cNvSpPr txBox="1"/>
          <p:nvPr/>
        </p:nvSpPr>
        <p:spPr>
          <a:xfrm>
            <a:off x="739511" y="1231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Чистые (позитивные) тесты</a:t>
            </a:r>
          </a:p>
        </p:txBody>
      </p:sp>
      <p:sp>
        <p:nvSpPr>
          <p:cNvPr id="474" name="Для покрытия ребер необходимо всего два теста:…"/>
          <p:cNvSpPr txBox="1"/>
          <p:nvPr/>
        </p:nvSpPr>
        <p:spPr>
          <a:xfrm>
            <a:off x="225655" y="650758"/>
            <a:ext cx="8619690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Для покрытия ребер необходимо всего два теста: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abcdefghijklmnopqrstuvwxwz-0123456789_.abcdefghijklmnopqrstuvwxwz-0123456789@</a:t>
            </a:r>
          </a:p>
          <a:p>
            <a:pPr>
              <a:defRPr sz="1600"/>
            </a:pPr>
            <a:r>
              <a:t>abcdefghijklmnopqrstuvwxwz-0123456789_.abcdefghijklmnopqrstuvwxwz-0123456789.ru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ABCDEFGHIJKLMNOPQRSTUVWXWZ.ABCDEFGHIJKLMNOPQRSTUVWXWZ@</a:t>
            </a:r>
          </a:p>
          <a:p>
            <a:pPr>
              <a:defRPr sz="1600"/>
            </a:pPr>
            <a:r>
              <a:t>ABCDEFGHIJKLMNOPQRSTUVWXWZ.ABCDEFGHIJKLMNOPQRSTUVWXWZ.xyz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Если раскрывать &lt;letter&gt; в домене и обеспечивать покрытие всех букв, то это </a:t>
            </a:r>
          </a:p>
          <a:p>
            <a:pPr>
              <a:defRPr sz="1600"/>
            </a:pPr>
            <a:r>
              <a:t>приведет еще к (26+26-5)/3 тестам (26 маленьких букв, 26 больших, 5 уже рассмотрено,</a:t>
            </a:r>
          </a:p>
          <a:p>
            <a:pPr>
              <a:defRPr sz="1600"/>
            </a:pPr>
            <a:r>
              <a:t>можно максимум по 3 буквы в домен). Это простые тесты типа: a@a.abc, a@a.def., ... , a@a.ABC, a@a.DEF, ..., a@a.XYZ</a:t>
            </a:r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0" y="3422460"/>
            <a:ext cx="2031226" cy="1651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TextBox 3"/>
          <p:cNvSpPr txBox="1"/>
          <p:nvPr/>
        </p:nvSpPr>
        <p:spPr>
          <a:xfrm>
            <a:off x="625211" y="135813"/>
            <a:ext cx="9253748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Грязные (негативные) тесты</a:t>
            </a:r>
          </a:p>
        </p:txBody>
      </p:sp>
      <p:sp>
        <p:nvSpPr>
          <p:cNvPr id="479" name="Спецификация записывается по уровням:…"/>
          <p:cNvSpPr txBox="1"/>
          <p:nvPr/>
        </p:nvSpPr>
        <p:spPr>
          <a:xfrm>
            <a:off x="712943" y="906780"/>
            <a:ext cx="7641914" cy="382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Спецификация записывается по уровням:</a:t>
            </a:r>
          </a:p>
          <a:p>
            <a:pPr/>
          </a:p>
          <a:p>
            <a:pPr/>
            <a:r>
              <a:t>Level 1: &lt;address&gt; ::= &lt;prefix&gt;@&lt;suffix&gt;</a:t>
            </a:r>
          </a:p>
          <a:p>
            <a:pPr lvl="1"/>
            <a:r>
              <a:t>Level 2: &lt;prefix&gt; ::= &lt;word&gt;|&lt;prefix&gt;.&lt;word&gt;</a:t>
            </a:r>
          </a:p>
          <a:p>
            <a:pPr lvl="1"/>
            <a:r>
              <a:t>Level 2: &lt;suffix&gt; ::= &lt;prefix&gt;.&lt;domain&gt;</a:t>
            </a:r>
          </a:p>
          <a:p>
            <a:pPr/>
          </a:p>
          <a:p>
            <a:pPr lvl="2"/>
            <a:r>
              <a:t>Level 3: &lt;word&gt; ::= &lt;symbol&gt;|&lt;symbol&gt;&lt;word&gt;</a:t>
            </a:r>
          </a:p>
          <a:p>
            <a:pPr lvl="2"/>
            <a:r>
              <a:t>Level 3: &lt;domain&gt; ::= &lt;letter&gt;&lt;letter&gt;|&lt;letter&gt;&lt;letter&gt;&lt;letter&gt;</a:t>
            </a:r>
          </a:p>
          <a:p>
            <a:pPr/>
          </a:p>
          <a:p>
            <a:pPr lvl="3"/>
            <a:r>
              <a:t>Level 4: &lt;symbol&gt; ::= &lt;letter&gt;|0|1|...|9|_|-</a:t>
            </a:r>
          </a:p>
          <a:p>
            <a:pPr lvl="4"/>
            <a:r>
              <a:t>Level 5: &lt;letter&gt; ::= a|b|...|z|A|B|...|Z</a:t>
            </a:r>
          </a:p>
          <a:p>
            <a:pPr/>
            <a:r>
              <a:t>Ошибки вносятся последовательно на каждый уровень.</a:t>
            </a:r>
          </a:p>
          <a:p>
            <a:pPr/>
          </a:p>
          <a:p>
            <a:pPr/>
            <a:r>
              <a:t>! Одна ошибка – один тест.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8369538" y="4737814"/>
            <a:ext cx="317262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82" name="TextBox 3"/>
          <p:cNvSpPr txBox="1"/>
          <p:nvPr/>
        </p:nvSpPr>
        <p:spPr>
          <a:xfrm>
            <a:off x="625211" y="135813"/>
            <a:ext cx="9253748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Грязные (негативные) тесты</a:t>
            </a:r>
          </a:p>
        </p:txBody>
      </p:sp>
      <p:sp>
        <p:nvSpPr>
          <p:cNvPr id="483" name="Level 1:…"/>
          <p:cNvSpPr txBox="1"/>
          <p:nvPr/>
        </p:nvSpPr>
        <p:spPr>
          <a:xfrm>
            <a:off x="127000" y="647700"/>
            <a:ext cx="9184640" cy="419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Level 1:</a:t>
            </a:r>
          </a:p>
          <a:p>
            <a:pPr lvl="1">
              <a:defRPr sz="1500"/>
            </a:pPr>
            <a:r>
              <a:t>Здесь префикс и суффикс разделяет один символ @. Сделаем два @ или ни одного @.</a:t>
            </a:r>
          </a:p>
          <a:p>
            <a:pPr lvl="1">
              <a:defRPr sz="1500"/>
            </a:pPr>
            <a:r>
              <a:t>a@@a.ru, aa.ru</a:t>
            </a:r>
          </a:p>
          <a:p>
            <a:pPr>
              <a:defRPr sz="1500"/>
            </a:pPr>
            <a:r>
              <a:t>Level 2:</a:t>
            </a:r>
          </a:p>
          <a:p>
            <a:pPr lvl="1">
              <a:defRPr sz="1500"/>
            </a:pPr>
            <a:r>
              <a:t>Префикс – это слово или несколько слов через точку. Пусть слово отсутствует.</a:t>
            </a:r>
          </a:p>
          <a:p>
            <a:pPr lvl="1">
              <a:defRPr sz="1500"/>
            </a:pPr>
            <a:r>
              <a:t>@a.ru, a.@a.ru, a..a@a.ru</a:t>
            </a:r>
          </a:p>
          <a:p>
            <a:pPr lvl="1">
              <a:defRPr sz="1500"/>
            </a:pPr>
            <a:r>
              <a:t>Cуффикс – это префикс и домен через точку. Внесем те же ошибки для префикса, и отдельно</a:t>
            </a:r>
          </a:p>
          <a:p>
            <a:pPr lvl="1">
              <a:defRPr sz="1500"/>
            </a:pPr>
            <a:r>
              <a:t>для домена: a@ru, a@a..ru, a@.ru, a@a..a.ru, a@a.</a:t>
            </a:r>
          </a:p>
          <a:p>
            <a:pPr>
              <a:defRPr sz="1500"/>
            </a:pPr>
            <a:r>
              <a:t>Level 3:</a:t>
            </a:r>
          </a:p>
          <a:p>
            <a:pPr lvl="1">
              <a:defRPr sz="1500"/>
            </a:pPr>
            <a:r>
              <a:t>Слово – это один или несколько символов. Недопустимым будет отсутствие хотя бы одного</a:t>
            </a:r>
          </a:p>
          <a:p>
            <a:pPr lvl="1">
              <a:defRPr sz="1500"/>
            </a:pPr>
            <a:r>
              <a:t>символа, но это означает отсутствие слова, а этот тест уже есть.</a:t>
            </a:r>
          </a:p>
          <a:p>
            <a:pPr lvl="1">
              <a:defRPr sz="1500"/>
            </a:pPr>
            <a:r>
              <a:t>Домен – две или три буквы. Возьмем одну или четыре буквы. Отсутствие домена уже проверено</a:t>
            </a:r>
          </a:p>
          <a:p>
            <a:pPr lvl="1">
              <a:defRPr sz="1500"/>
            </a:pPr>
            <a:r>
              <a:t>уровнем выше. a@a.r, a@a.ruru</a:t>
            </a:r>
          </a:p>
          <a:p>
            <a:pPr>
              <a:defRPr sz="1500"/>
            </a:pPr>
            <a:r>
              <a:t>Level 4:</a:t>
            </a:r>
          </a:p>
          <a:p>
            <a:pPr lvl="1">
              <a:defRPr sz="1500"/>
            </a:pPr>
            <a:r>
              <a:t>Символ – это буква или цифра или _ или -. Возьмем вместо них другие символы.</a:t>
            </a:r>
          </a:p>
          <a:p>
            <a:pPr lvl="1">
              <a:defRPr sz="1500"/>
            </a:pPr>
            <a:r>
              <a:t>No.!.#.^.%.(.).+.\.@~.:.’.?.ru</a:t>
            </a:r>
          </a:p>
          <a:p>
            <a:pPr>
              <a:defRPr sz="1500"/>
            </a:pPr>
            <a:r>
              <a:t>Level 5:</a:t>
            </a:r>
          </a:p>
          <a:p>
            <a:pPr lvl="1">
              <a:defRPr sz="1500"/>
            </a:pPr>
            <a:r>
              <a:t>Буква – это латинские буквы</a:t>
            </a:r>
          </a:p>
          <a:p>
            <a:pPr lvl="1">
              <a:defRPr sz="1500"/>
            </a:pPr>
            <a:r>
              <a:t>А.Б.В.Г.Д@е.ё.ж.з.й.ru, b@b.бв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6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Исследуем продукт</a:t>
            </a:r>
          </a:p>
        </p:txBody>
      </p:sp>
      <p:sp>
        <p:nvSpPr>
          <p:cNvPr id="487" name="Регистрируемся?"/>
          <p:cNvSpPr/>
          <p:nvPr/>
        </p:nvSpPr>
        <p:spPr>
          <a:xfrm>
            <a:off x="17526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Регистрируемся?</a:t>
            </a:r>
          </a:p>
        </p:txBody>
      </p:sp>
      <p:sp>
        <p:nvSpPr>
          <p:cNvPr id="488" name="Тестировщик?"/>
          <p:cNvSpPr/>
          <p:nvPr/>
        </p:nvSpPr>
        <p:spPr>
          <a:xfrm>
            <a:off x="5702300" y="14541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Тестировщик?</a:t>
            </a:r>
          </a:p>
        </p:txBody>
      </p:sp>
      <p:sp>
        <p:nvSpPr>
          <p:cNvPr id="489" name="Сколько лет?"/>
          <p:cNvSpPr/>
          <p:nvPr/>
        </p:nvSpPr>
        <p:spPr>
          <a:xfrm>
            <a:off x="57023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Сколько лет?</a:t>
            </a:r>
          </a:p>
        </p:txBody>
      </p:sp>
      <p:sp>
        <p:nvSpPr>
          <p:cNvPr id="490" name="E-mail?"/>
          <p:cNvSpPr/>
          <p:nvPr/>
        </p:nvSpPr>
        <p:spPr>
          <a:xfrm>
            <a:off x="1752600" y="3790950"/>
            <a:ext cx="2134642" cy="468611"/>
          </a:xfrm>
          <a:prstGeom prst="roundRect">
            <a:avLst>
              <a:gd name="adj" fmla="val 4065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E-mail?</a:t>
            </a:r>
          </a:p>
        </p:txBody>
      </p:sp>
      <p:sp>
        <p:nvSpPr>
          <p:cNvPr id="491" name="Получать рассылку?"/>
          <p:cNvSpPr/>
          <p:nvPr/>
        </p:nvSpPr>
        <p:spPr>
          <a:xfrm>
            <a:off x="1752600" y="2467024"/>
            <a:ext cx="2134642" cy="779662"/>
          </a:xfrm>
          <a:prstGeom prst="roundRect">
            <a:avLst>
              <a:gd name="adj" fmla="val 2443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Получать рассылку?</a:t>
            </a:r>
          </a:p>
        </p:txBody>
      </p:sp>
      <p:sp>
        <p:nvSpPr>
          <p:cNvPr id="492" name="Форма регистрации"/>
          <p:cNvSpPr/>
          <p:nvPr/>
        </p:nvSpPr>
        <p:spPr>
          <a:xfrm>
            <a:off x="4191000" y="2371923"/>
            <a:ext cx="1576090" cy="9698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Форма регистрации</a:t>
            </a:r>
          </a:p>
        </p:txBody>
      </p:sp>
      <p:cxnSp>
        <p:nvCxnSpPr>
          <p:cNvPr id="493" name="Connection Line"/>
          <p:cNvCxnSpPr>
            <a:stCxn id="491" idx="0"/>
            <a:endCxn id="492" idx="0"/>
          </p:cNvCxnSpPr>
          <p:nvPr/>
        </p:nvCxnSpPr>
        <p:spPr>
          <a:xfrm>
            <a:off x="2819920" y="2856855"/>
            <a:ext cx="2159125" cy="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94" name="Connection Line"/>
          <p:cNvCxnSpPr>
            <a:stCxn id="487" idx="0"/>
            <a:endCxn id="492" idx="0"/>
          </p:cNvCxnSpPr>
          <p:nvPr/>
        </p:nvCxnSpPr>
        <p:spPr>
          <a:xfrm>
            <a:off x="2819920" y="16884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95" name="Connection Line"/>
          <p:cNvCxnSpPr>
            <a:stCxn id="492" idx="0"/>
            <a:endCxn id="488" idx="0"/>
          </p:cNvCxnSpPr>
          <p:nvPr/>
        </p:nvCxnSpPr>
        <p:spPr>
          <a:xfrm flipV="1">
            <a:off x="4979044" y="16884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96" name="Connection Line"/>
          <p:cNvCxnSpPr>
            <a:stCxn id="492" idx="0"/>
            <a:endCxn id="489" idx="0"/>
          </p:cNvCxnSpPr>
          <p:nvPr/>
        </p:nvCxnSpPr>
        <p:spPr>
          <a:xfrm>
            <a:off x="4979044" y="2856855"/>
            <a:ext cx="1790577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97" name="Connection Line"/>
          <p:cNvCxnSpPr>
            <a:stCxn id="490" idx="0"/>
            <a:endCxn id="492" idx="0"/>
          </p:cNvCxnSpPr>
          <p:nvPr/>
        </p:nvCxnSpPr>
        <p:spPr>
          <a:xfrm flipV="1">
            <a:off x="2819920" y="2856855"/>
            <a:ext cx="2159125" cy="116840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98" name="Да"/>
          <p:cNvSpPr txBox="1"/>
          <p:nvPr/>
        </p:nvSpPr>
        <p:spPr>
          <a:xfrm>
            <a:off x="999028" y="1295388"/>
            <a:ext cx="37939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499" name="Отмена"/>
          <p:cNvSpPr txBox="1"/>
          <p:nvPr/>
        </p:nvSpPr>
        <p:spPr>
          <a:xfrm>
            <a:off x="744811" y="1692890"/>
            <a:ext cx="8878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Отмена</a:t>
            </a:r>
          </a:p>
        </p:txBody>
      </p:sp>
      <p:sp>
        <p:nvSpPr>
          <p:cNvPr id="500" name="Нет"/>
          <p:cNvSpPr txBox="1"/>
          <p:nvPr/>
        </p:nvSpPr>
        <p:spPr>
          <a:xfrm>
            <a:off x="947627" y="2454324"/>
            <a:ext cx="4822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501" name="Да"/>
          <p:cNvSpPr txBox="1"/>
          <p:nvPr/>
        </p:nvSpPr>
        <p:spPr>
          <a:xfrm>
            <a:off x="1050430" y="2900679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502" name="Очень длинный"/>
          <p:cNvSpPr txBox="1"/>
          <p:nvPr/>
        </p:nvSpPr>
        <p:spPr>
          <a:xfrm>
            <a:off x="48382" y="4108469"/>
            <a:ext cx="17513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Очень длинный</a:t>
            </a:r>
          </a:p>
        </p:txBody>
      </p:sp>
      <p:sp>
        <p:nvSpPr>
          <p:cNvPr id="503" name="Пусто"/>
          <p:cNvSpPr txBox="1"/>
          <p:nvPr/>
        </p:nvSpPr>
        <p:spPr>
          <a:xfrm>
            <a:off x="837289" y="4505970"/>
            <a:ext cx="7028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504" name="Да"/>
          <p:cNvSpPr txBox="1"/>
          <p:nvPr/>
        </p:nvSpPr>
        <p:spPr>
          <a:xfrm>
            <a:off x="8211469" y="1122680"/>
            <a:ext cx="3793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Да</a:t>
            </a:r>
          </a:p>
        </p:txBody>
      </p:sp>
      <p:sp>
        <p:nvSpPr>
          <p:cNvPr id="505" name="Нет"/>
          <p:cNvSpPr txBox="1"/>
          <p:nvPr/>
        </p:nvSpPr>
        <p:spPr>
          <a:xfrm>
            <a:off x="8160067" y="1692890"/>
            <a:ext cx="4822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Нет</a:t>
            </a:r>
          </a:p>
        </p:txBody>
      </p:sp>
      <p:sp>
        <p:nvSpPr>
          <p:cNvPr id="506" name="Числа - 9 случаев"/>
          <p:cNvSpPr txBox="1"/>
          <p:nvPr/>
        </p:nvSpPr>
        <p:spPr>
          <a:xfrm>
            <a:off x="7095866" y="3233655"/>
            <a:ext cx="19790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Числа - 9 случаев</a:t>
            </a:r>
          </a:p>
        </p:txBody>
      </p:sp>
      <p:sp>
        <p:nvSpPr>
          <p:cNvPr id="507" name="Не числа"/>
          <p:cNvSpPr txBox="1"/>
          <p:nvPr/>
        </p:nvSpPr>
        <p:spPr>
          <a:xfrm>
            <a:off x="7871583" y="4257595"/>
            <a:ext cx="10591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числа</a:t>
            </a:r>
          </a:p>
        </p:txBody>
      </p:sp>
      <p:sp>
        <p:nvSpPr>
          <p:cNvPr id="508" name="Пусто"/>
          <p:cNvSpPr txBox="1"/>
          <p:nvPr/>
        </p:nvSpPr>
        <p:spPr>
          <a:xfrm>
            <a:off x="8049730" y="3745625"/>
            <a:ext cx="7028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Пусто</a:t>
            </a:r>
          </a:p>
        </p:txBody>
      </p:sp>
      <p:sp>
        <p:nvSpPr>
          <p:cNvPr id="509" name="Синт. Тесты"/>
          <p:cNvSpPr txBox="1"/>
          <p:nvPr/>
        </p:nvSpPr>
        <p:spPr>
          <a:xfrm>
            <a:off x="227032" y="3703325"/>
            <a:ext cx="13940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Синт. Тесты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Box 2"/>
          <p:cNvSpPr txBox="1"/>
          <p:nvPr/>
        </p:nvSpPr>
        <p:spPr>
          <a:xfrm>
            <a:off x="331184" y="1461223"/>
            <a:ext cx="8481632" cy="148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Лекция  2.2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Комбинаторика тестов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TextBox 3"/>
          <p:cNvSpPr txBox="1"/>
          <p:nvPr/>
        </p:nvSpPr>
        <p:spPr>
          <a:xfrm>
            <a:off x="7395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Таблица значений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515912" y="730250"/>
          <a:ext cx="8124876" cy="4331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22434"/>
                <a:gridCol w="1622434"/>
                <a:gridCol w="1622434"/>
                <a:gridCol w="1622434"/>
                <a:gridCol w="1622434"/>
              </a:tblGrid>
              <a:tr h="45134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-1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m@@ibn.com</a:t>
                      </a: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Пусто</a:t>
                      </a: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u="sng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255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256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“строка”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</a:tr>
              <a:tr h="42969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F52B49"/>
                          </a:solidFill>
                        </a:rPr>
                        <a:t>Пусто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TextBox 3"/>
          <p:cNvSpPr txBox="1"/>
          <p:nvPr/>
        </p:nvSpPr>
        <p:spPr>
          <a:xfrm>
            <a:off x="688711" y="1294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Негативные тесты</a:t>
            </a:r>
          </a:p>
        </p:txBody>
      </p:sp>
      <p:sp>
        <p:nvSpPr>
          <p:cNvPr id="519" name="Негативные тесты не участвуют в комбинаторике тестов!…"/>
          <p:cNvSpPr txBox="1"/>
          <p:nvPr/>
        </p:nvSpPr>
        <p:spPr>
          <a:xfrm>
            <a:off x="347924" y="786130"/>
            <a:ext cx="8448152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Негативные тесты не участвуют в комбинаторике тестов!</a:t>
            </a:r>
          </a:p>
          <a:p>
            <a:pPr/>
            <a:r>
              <a:t>• В «типичный» позитивный тест по одному поочередно вносятся негативные</a:t>
            </a:r>
          </a:p>
          <a:p>
            <a:pPr/>
            <a:r>
              <a:t>значения. Почему так?</a:t>
            </a:r>
          </a:p>
          <a:p>
            <a:pPr/>
            <a:r>
              <a:t>• Имеем количество тестов - </a:t>
            </a:r>
            <a:r>
              <a:rPr b="1" sz="2200"/>
              <a:t>6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452412" y="2295655"/>
          <a:ext cx="8460852" cy="25414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89630"/>
                <a:gridCol w="1689630"/>
                <a:gridCol w="1689630"/>
                <a:gridCol w="1689630"/>
                <a:gridCol w="1689630"/>
              </a:tblGrid>
              <a:tr h="26428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-1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256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“строка”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Пусто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m@@ibn.com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F52B49"/>
                          </a:solidFill>
                        </a:rPr>
                        <a:t>Пусто</a:t>
                      </a: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</a:tr>
              <a:tr h="251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Метод минимальных проверок</a:t>
            </a:r>
          </a:p>
        </p:txBody>
      </p:sp>
      <p:sp>
        <p:nvSpPr>
          <p:cNvPr id="524" name="• В каждом тесте комбинируется максимальное число значений.…"/>
          <p:cNvSpPr txBox="1"/>
          <p:nvPr/>
        </p:nvSpPr>
        <p:spPr>
          <a:xfrm>
            <a:off x="44482" y="767080"/>
            <a:ext cx="9055036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• В каждом тесте комбинируется максимальное число значений.</a:t>
            </a:r>
          </a:p>
          <a:p>
            <a:pPr/>
            <a:r>
              <a:t>• Когда все значения параметра уже поучаствовали в тесте, можно в другие тесты</a:t>
            </a:r>
          </a:p>
          <a:p>
            <a:pPr/>
            <a:r>
              <a:t>подставлять типичное значение или чередовать.</a:t>
            </a:r>
          </a:p>
          <a:p>
            <a:pPr/>
            <a:r>
              <a:t>• Метод дает минимально допустимое количество тестов.</a:t>
            </a:r>
          </a:p>
          <a:p>
            <a:pPr/>
            <a:r>
              <a:t>• Кол-во тестов = максимальное кол-во значений у параметра - </a:t>
            </a:r>
            <a:r>
              <a:rPr b="1" sz="2200"/>
              <a:t>5</a:t>
            </a:r>
          </a:p>
        </p:txBody>
      </p:sp>
      <p:graphicFrame>
        <p:nvGraphicFramePr>
          <p:cNvPr id="525" name="Table"/>
          <p:cNvGraphicFramePr/>
          <p:nvPr/>
        </p:nvGraphicFramePr>
        <p:xfrm>
          <a:off x="439712" y="2530605"/>
          <a:ext cx="8456638" cy="169849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88787"/>
                <a:gridCol w="1688787"/>
                <a:gridCol w="1688787"/>
                <a:gridCol w="1688787"/>
                <a:gridCol w="1688787"/>
              </a:tblGrid>
              <a:tr h="431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255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u="sng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Перебор значений</a:t>
            </a:r>
          </a:p>
        </p:txBody>
      </p:sp>
      <p:sp>
        <p:nvSpPr>
          <p:cNvPr id="529" name="• Набор тестов содержит все возможные комбинации параметров.…"/>
          <p:cNvSpPr txBox="1"/>
          <p:nvPr/>
        </p:nvSpPr>
        <p:spPr>
          <a:xfrm>
            <a:off x="165981" y="811530"/>
            <a:ext cx="8812038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• Набор тестов содержит все возможные комбинации параметров.</a:t>
            </a:r>
          </a:p>
          <a:p>
            <a:pPr/>
            <a:r>
              <a:t>• Позволяет проверить не только сами значения, но и их влияние друг на друга.</a:t>
            </a:r>
          </a:p>
          <a:p>
            <a:pPr/>
            <a:r>
              <a:t>• Метод обеспечивает максимальное тестовое покрытие.</a:t>
            </a:r>
          </a:p>
          <a:p>
            <a:pPr/>
            <a:r>
              <a:t>• Кол-во тестов = умножение кол-ва значений всех параметров: 2*2*2*5*2 = </a:t>
            </a:r>
            <a:r>
              <a:rPr b="1" sz="2200"/>
              <a:t>80</a:t>
            </a:r>
          </a:p>
        </p:txBody>
      </p:sp>
      <p:graphicFrame>
        <p:nvGraphicFramePr>
          <p:cNvPr id="530" name="Table"/>
          <p:cNvGraphicFramePr/>
          <p:nvPr/>
        </p:nvGraphicFramePr>
        <p:xfrm>
          <a:off x="439712" y="2530605"/>
          <a:ext cx="8456638" cy="169849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88787"/>
                <a:gridCol w="1688787"/>
                <a:gridCol w="1688787"/>
                <a:gridCol w="1688787"/>
                <a:gridCol w="1688787"/>
              </a:tblGrid>
              <a:tr h="431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Метод атомарных проверок</a:t>
            </a:r>
          </a:p>
        </p:txBody>
      </p:sp>
      <p:sp>
        <p:nvSpPr>
          <p:cNvPr id="534" name="• Определяется типичный тест…"/>
          <p:cNvSpPr txBox="1"/>
          <p:nvPr/>
        </p:nvSpPr>
        <p:spPr>
          <a:xfrm>
            <a:off x="184845" y="722630"/>
            <a:ext cx="877431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• Определяется типичный тест</a:t>
            </a:r>
          </a:p>
          <a:p>
            <a:pPr/>
            <a:r>
              <a:t>• Каждый следующий тест отличается от предыдущего ровно одним значением.</a:t>
            </a:r>
          </a:p>
          <a:p>
            <a:pPr/>
            <a:r>
              <a:t>• Дефекты легко локализуемы по результатам тестов</a:t>
            </a:r>
          </a:p>
          <a:p>
            <a:pPr/>
            <a:r>
              <a:t>• Кол-во тестов = сумма значений – кол-во параметров: 13 – 5 = </a:t>
            </a:r>
            <a:r>
              <a:rPr b="1" sz="2200"/>
              <a:t>8</a:t>
            </a:r>
          </a:p>
        </p:txBody>
      </p:sp>
      <p:graphicFrame>
        <p:nvGraphicFramePr>
          <p:cNvPr id="535" name="Table"/>
          <p:cNvGraphicFramePr/>
          <p:nvPr/>
        </p:nvGraphicFramePr>
        <p:xfrm>
          <a:off x="439712" y="2530605"/>
          <a:ext cx="8456638" cy="169849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88787"/>
                <a:gridCol w="1688787"/>
                <a:gridCol w="1688787"/>
                <a:gridCol w="1688787"/>
                <a:gridCol w="1688787"/>
              </a:tblGrid>
              <a:tr h="4318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F52B49"/>
                          </a:solidFill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2509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Зачем вобще нужны стратегии?</a:t>
            </a:r>
          </a:p>
        </p:txBody>
      </p:sp>
      <p:sp>
        <p:nvSpPr>
          <p:cNvPr id="139" name="TextBox 27"/>
          <p:cNvSpPr txBox="1"/>
          <p:nvPr/>
        </p:nvSpPr>
        <p:spPr>
          <a:xfrm>
            <a:off x="937831" y="1073958"/>
            <a:ext cx="7130049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r>
              <a:t>Невозможно найти все ошибки в программе!</a:t>
            </a:r>
          </a:p>
          <a:p>
            <a:pPr>
              <a:defRPr sz="1600"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r>
              <a:t>Необходимо выбирать мизерное подмножество входных данных...</a:t>
            </a:r>
          </a:p>
          <a:p>
            <a:pPr>
              <a:defRPr sz="1600"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r>
              <a:t>... Но так, чтобы найти как можно больше дефектов.</a:t>
            </a:r>
          </a:p>
          <a:p>
            <a:pPr>
              <a:defRPr sz="1600"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r>
              <a:t>Выбор должен делаться не случайно, а на основании некоторой</a:t>
            </a:r>
          </a:p>
          <a:p>
            <a:pPr>
              <a:defRPr sz="1600"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r>
              <a:t>стратегии</a:t>
            </a:r>
          </a:p>
        </p:txBody>
      </p:sp>
      <p:pic>
        <p:nvPicPr>
          <p:cNvPr id="14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39" y="1858755"/>
            <a:ext cx="184061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39" y="1604755"/>
            <a:ext cx="184061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39" y="1376155"/>
            <a:ext cx="184061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178" y="1147555"/>
            <a:ext cx="184062" cy="18406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Прямоугольник 4"/>
          <p:cNvSpPr/>
          <p:nvPr/>
        </p:nvSpPr>
        <p:spPr>
          <a:xfrm>
            <a:off x="2130574" y="2528186"/>
            <a:ext cx="324885" cy="45720"/>
          </a:xfrm>
          <a:prstGeom prst="rect">
            <a:avLst/>
          </a:prstGeom>
          <a:solidFill>
            <a:srgbClr val="FC105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Прямоугольник 4"/>
          <p:cNvSpPr/>
          <p:nvPr/>
        </p:nvSpPr>
        <p:spPr>
          <a:xfrm>
            <a:off x="6461273" y="2528186"/>
            <a:ext cx="324885" cy="45720"/>
          </a:xfrm>
          <a:prstGeom prst="rect">
            <a:avLst/>
          </a:prstGeom>
          <a:solidFill>
            <a:srgbClr val="FC105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TextBox 7"/>
          <p:cNvSpPr txBox="1"/>
          <p:nvPr/>
        </p:nvSpPr>
        <p:spPr>
          <a:xfrm>
            <a:off x="925816" y="2730194"/>
            <a:ext cx="3121811" cy="222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                      Black-box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Поведенческое, функциональное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Неизвестно, как объект (программа)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сконструирован внутри. Он как бы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представляет собой черный ящик, о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котором известна лишь информация о его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входах и выходах – функциональные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требования к программе. При этом нет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никакой информации о том, как именно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программа преобразует входные данные в выходные.</a:t>
            </a:r>
          </a:p>
        </p:txBody>
      </p:sp>
      <p:sp>
        <p:nvSpPr>
          <p:cNvPr id="147" name="TextBox 7"/>
          <p:cNvSpPr txBox="1"/>
          <p:nvPr/>
        </p:nvSpPr>
        <p:spPr>
          <a:xfrm>
            <a:off x="5062811" y="2730194"/>
            <a:ext cx="3121811" cy="222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 White-box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Структурное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Процедура тестирования строится исходя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из знания того, как объект (программа)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сконструирован внутри. Объект – это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прозрачный ящик, о котором известна не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только информация о его входах и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выходах, но, прежде всего, известен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механизм преобразования входных данных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в выходные.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Pairwise</a:t>
            </a:r>
          </a:p>
        </p:txBody>
      </p:sp>
      <p:sp>
        <p:nvSpPr>
          <p:cNvPr id="539" name="• По статистике, 97% ошибок кроется в комбинации не более, чем двух параметров.…"/>
          <p:cNvSpPr txBox="1"/>
          <p:nvPr/>
        </p:nvSpPr>
        <p:spPr>
          <a:xfrm>
            <a:off x="216825" y="735330"/>
            <a:ext cx="8710350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• По статистике, 97% ошибок кроется в комбинации не более, чем двух параметров.</a:t>
            </a:r>
          </a:p>
          <a:p>
            <a:pPr/>
            <a:r>
              <a:t>• Тестовый набор содержит все возможные пары значений разных параметров.</a:t>
            </a:r>
          </a:p>
          <a:p>
            <a:pPr/>
            <a:r>
              <a:t>•Для построения набора используются готовые алгоритмы (лучший AllPairs)</a:t>
            </a:r>
          </a:p>
          <a:p>
            <a:pPr/>
            <a:r>
              <a:t>•Дефекты сложно локализуемы</a:t>
            </a:r>
          </a:p>
          <a:p>
            <a:pPr/>
            <a:r>
              <a:t>• Кол-во тестов = произведение двух максимальных наборов значений: 2*5 = 10</a:t>
            </a:r>
          </a:p>
        </p:txBody>
      </p:sp>
      <p:graphicFrame>
        <p:nvGraphicFramePr>
          <p:cNvPr id="540" name="Table"/>
          <p:cNvGraphicFramePr/>
          <p:nvPr/>
        </p:nvGraphicFramePr>
        <p:xfrm>
          <a:off x="452412" y="2365505"/>
          <a:ext cx="8251876" cy="256566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73195"/>
                <a:gridCol w="1373195"/>
                <a:gridCol w="1373195"/>
                <a:gridCol w="1373195"/>
                <a:gridCol w="1373195"/>
                <a:gridCol w="137319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Количество пар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8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u="sng"/>
                        <a:t>8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6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6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</a:t>
                      </a:r>
                    </a:p>
                  </a:txBody>
                  <a:tcPr marL="0" marR="0" marT="0" marB="0" anchor="ctr" anchorCtr="0" horzOverflow="overflow"/>
                </a:tc>
              </a:tr>
              <a:tr h="2171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Очень длинный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Метод взаимосвязанных проверок</a:t>
            </a:r>
          </a:p>
        </p:txBody>
      </p:sp>
      <p:sp>
        <p:nvSpPr>
          <p:cNvPr id="544" name="• Необходимо анализировать, как связаны параметры…"/>
          <p:cNvSpPr txBox="1"/>
          <p:nvPr/>
        </p:nvSpPr>
        <p:spPr>
          <a:xfrm>
            <a:off x="643747" y="805180"/>
            <a:ext cx="7205810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• Необходимо анализировать, как связаны параметры</a:t>
            </a:r>
          </a:p>
          <a:p>
            <a:pPr/>
            <a:r>
              <a:t>• Эффективность метода зависит от квалификации тестировщика</a:t>
            </a:r>
          </a:p>
          <a:p>
            <a:pPr/>
            <a:r>
              <a:t>• Полный перебор или pairwise для связанных параметров</a:t>
            </a:r>
          </a:p>
          <a:p>
            <a:pPr/>
            <a:r>
              <a:t>• Минимальные проверки для не связанных параметров</a:t>
            </a:r>
          </a:p>
          <a:p>
            <a:pPr/>
            <a:r>
              <a:t>• Кол-во тестов – дифференцированное - ?</a:t>
            </a:r>
          </a:p>
        </p:txBody>
      </p:sp>
      <p:graphicFrame>
        <p:nvGraphicFramePr>
          <p:cNvPr id="545" name="Table"/>
          <p:cNvGraphicFramePr/>
          <p:nvPr/>
        </p:nvGraphicFramePr>
        <p:xfrm>
          <a:off x="452412" y="2365505"/>
          <a:ext cx="8251876" cy="241336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47834"/>
                <a:gridCol w="1647834"/>
                <a:gridCol w="1647834"/>
                <a:gridCol w="1647834"/>
                <a:gridCol w="1647834"/>
              </a:tblGrid>
              <a:tr h="5430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Регистрируемся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Получать рассылку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Тестировщик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Возраст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E-mail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3095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Отмена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Нет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Да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u="sng"/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my@mail.ru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Метод взаимосвязанных проверок</a:t>
            </a:r>
          </a:p>
        </p:txBody>
      </p:sp>
      <p:graphicFrame>
        <p:nvGraphicFramePr>
          <p:cNvPr id="549" name="Table"/>
          <p:cNvGraphicFramePr/>
          <p:nvPr/>
        </p:nvGraphicFramePr>
        <p:xfrm>
          <a:off x="206275" y="1286005"/>
          <a:ext cx="8744150" cy="320810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55241"/>
                <a:gridCol w="1455241"/>
                <a:gridCol w="1455241"/>
                <a:gridCol w="1455241"/>
                <a:gridCol w="1455241"/>
                <a:gridCol w="1455241"/>
              </a:tblGrid>
              <a:tr h="589981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Минимильные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Перебор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Атомарные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Pairwise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Взаимосвязанные</a:t>
                      </a:r>
                    </a:p>
                  </a:txBody>
                  <a:tcPr marL="0" marR="0" marT="0" marB="0" anchor="ctr" anchorCtr="0" horzOverflow="overflow"/>
                </a:tc>
              </a:tr>
              <a:tr h="4655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Количество тестов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?</a:t>
                      </a:r>
                    </a:p>
                  </a:txBody>
                  <a:tcPr marL="0" marR="0" marT="0" marB="0" anchor="ctr" anchorCtr="0" horzOverflow="overflow"/>
                </a:tc>
              </a:tr>
              <a:tr h="4655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Глубина покрытия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70 %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71 %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97 %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?</a:t>
                      </a:r>
                    </a:p>
                  </a:txBody>
                  <a:tcPr marL="0" marR="0" marT="0" marB="0" anchor="ctr" anchorCtr="0" horzOverflow="overflow"/>
                </a:tc>
              </a:tr>
              <a:tr h="4655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Простота создания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Легко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Легко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Легко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Средне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Сложно</a:t>
                      </a:r>
                    </a:p>
                  </a:txBody>
                  <a:tcPr marL="0" marR="0" marT="0" marB="0" anchor="ctr" anchorCtr="0" horzOverflow="overflow"/>
                </a:tc>
              </a:tr>
              <a:tr h="4655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Локализация дефектов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Сложно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Легко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Легко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Сложно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Средне</a:t>
                      </a:r>
                    </a:p>
                  </a:txBody>
                  <a:tcPr marL="0" marR="0" marT="0" marB="0" anchor="ctr" anchorCtr="0" horzOverflow="overflow"/>
                </a:tc>
              </a:tr>
              <a:tr h="74331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Область применения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Неприоритетный функционал, smoke тесты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Критичный функционал, автоматизация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Функционал среднего приоритета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Высокий приоритет, сжатые сроки, автоматизация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Квалифицированные 
тест-дизайнеры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Box 2"/>
          <p:cNvSpPr txBox="1"/>
          <p:nvPr/>
        </p:nvSpPr>
        <p:spPr>
          <a:xfrm>
            <a:off x="331184" y="1486623"/>
            <a:ext cx="8481632" cy="1957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Лекция  2.3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Другие методы тестирования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«черного ящика»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Таблицы решений</a:t>
            </a:r>
          </a:p>
        </p:txBody>
      </p:sp>
      <p:sp>
        <p:nvSpPr>
          <p:cNvPr id="555" name="Таблицы решений (Decision Tables) – способ представления…"/>
          <p:cNvSpPr txBox="1"/>
          <p:nvPr/>
        </p:nvSpPr>
        <p:spPr>
          <a:xfrm>
            <a:off x="757151" y="1325880"/>
            <a:ext cx="7226907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Таблицы решений (Decision Tables)</a:t>
            </a:r>
            <a:r>
              <a:t> – способ представления</a:t>
            </a:r>
          </a:p>
          <a:p>
            <a:pPr/>
            <a:r>
              <a:t>сложных бизнес-правил (бизнес-логики), которые программа</a:t>
            </a:r>
          </a:p>
          <a:p>
            <a:pPr/>
            <a:r>
              <a:t>должна реализовывать.</a:t>
            </a:r>
          </a:p>
          <a:p>
            <a:pPr/>
          </a:p>
          <a:p>
            <a:pPr/>
            <a:r>
              <a:t>Метод еще называют тест-анализ на основе бизнес-логики.</a:t>
            </a:r>
          </a:p>
          <a:p>
            <a:pPr/>
          </a:p>
          <a:p>
            <a:pPr/>
            <a:r>
              <a:rPr b="1"/>
              <a:t>Бизнес-логика</a:t>
            </a:r>
            <a:r>
              <a:t> - совокупность правил, принципов, зависимостей,</a:t>
            </a:r>
          </a:p>
          <a:p>
            <a:pPr/>
            <a:r>
              <a:t>ограничений поведения объектов предметной области.</a:t>
            </a:r>
          </a:p>
          <a:p>
            <a:pPr/>
            <a:r>
              <a:t>реализация предметной области в программе.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3721" y="822101"/>
            <a:ext cx="5316558" cy="2064683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Таблицы решений</a:t>
            </a:r>
          </a:p>
        </p:txBody>
      </p:sp>
      <p:sp>
        <p:nvSpPr>
          <p:cNvPr id="560" name="От чего зависит поведение при нажатии на кнопку?"/>
          <p:cNvSpPr txBox="1"/>
          <p:nvPr/>
        </p:nvSpPr>
        <p:spPr>
          <a:xfrm>
            <a:off x="1165151" y="3776979"/>
            <a:ext cx="681369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От чего зависит поведение при нажатии на кнопку?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Таблицы решений</a:t>
            </a:r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3721" y="822101"/>
            <a:ext cx="5316558" cy="2064683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Бизнес-логика ПО:…"/>
          <p:cNvSpPr txBox="1"/>
          <p:nvPr/>
        </p:nvSpPr>
        <p:spPr>
          <a:xfrm>
            <a:off x="109972" y="2964179"/>
            <a:ext cx="8139967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Бизнес-логика ПО: </a:t>
            </a:r>
          </a:p>
          <a:p>
            <a:pPr lvl="1">
              <a:defRPr sz="1600"/>
            </a:pPr>
            <a:r>
              <a:t>Если пользователь зарегистрирован, открыть окно новой темы, </a:t>
            </a:r>
          </a:p>
          <a:p>
            <a:pPr lvl="1">
              <a:defRPr sz="1600"/>
            </a:pPr>
            <a:r>
              <a:t>если нет - не открывать окно</a:t>
            </a:r>
          </a:p>
          <a:p>
            <a:pPr lvl="1">
              <a:defRPr sz="1600"/>
            </a:pPr>
            <a:r>
              <a:t>Если пользователь оставлял сообщения последние 60 секунд, выдать ошибку. </a:t>
            </a:r>
          </a:p>
          <a:p>
            <a:pPr lvl="1">
              <a:defRPr sz="1600"/>
            </a:pPr>
            <a:r>
              <a:t>Если нет - не выдавать</a:t>
            </a:r>
          </a:p>
          <a:p>
            <a:pPr lvl="1">
              <a:defRPr sz="1600"/>
            </a:pPr>
            <a:r>
              <a:t>Если пользователь - модератор, то ограничение на 1 соощение в 60 секунд не</a:t>
            </a:r>
          </a:p>
          <a:p>
            <a:pPr lvl="1">
              <a:defRPr sz="1600"/>
            </a:pPr>
            <a:r>
              <a:t>действительно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Таблицы решений</a:t>
            </a:r>
          </a:p>
        </p:txBody>
      </p:sp>
      <p:graphicFrame>
        <p:nvGraphicFramePr>
          <p:cNvPr id="569" name="Table"/>
          <p:cNvGraphicFramePr/>
          <p:nvPr/>
        </p:nvGraphicFramePr>
        <p:xfrm>
          <a:off x="605799" y="787719"/>
          <a:ext cx="7945102" cy="277599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377437"/>
                <a:gridCol w="660129"/>
                <a:gridCol w="670885"/>
                <a:gridCol w="732946"/>
                <a:gridCol w="682493"/>
                <a:gridCol w="785383"/>
                <a:gridCol w="649453"/>
                <a:gridCol w="684081"/>
                <a:gridCol w="689587"/>
              </a:tblGrid>
              <a:tr h="353087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</a:tr>
              <a:tr h="35308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УСЛОВИЯ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Зарегестрирован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Отправлял сообщения в последние 60 секунд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Модератор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Действия ПО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Открыть окно создания новой темы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Выдать ошибку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570" name="1. Выписываем все условия.…"/>
          <p:cNvSpPr txBox="1"/>
          <p:nvPr/>
        </p:nvSpPr>
        <p:spPr>
          <a:xfrm>
            <a:off x="247241" y="3846829"/>
            <a:ext cx="8649517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 Выписываем все условия.</a:t>
            </a:r>
          </a:p>
          <a:p>
            <a:pPr/>
            <a:r>
              <a:t>2. Определяем количество тестов как 2 в степени N. (!Если условия бинарные)</a:t>
            </a:r>
          </a:p>
          <a:p>
            <a:pPr/>
            <a:r>
              <a:t>3. Добавляем все возможные значения решений для условий.</a:t>
            </a:r>
          </a:p>
          <a:p>
            <a:pPr/>
            <a:r>
              <a:t>4. Анализируем каждый столбец и определяем правильное действие ПО.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Таблицы решений</a:t>
            </a:r>
          </a:p>
        </p:txBody>
      </p:sp>
      <p:graphicFrame>
        <p:nvGraphicFramePr>
          <p:cNvPr id="574" name="Table"/>
          <p:cNvGraphicFramePr/>
          <p:nvPr/>
        </p:nvGraphicFramePr>
        <p:xfrm>
          <a:off x="605799" y="787719"/>
          <a:ext cx="7945102" cy="277599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377437"/>
                <a:gridCol w="660129"/>
                <a:gridCol w="670885"/>
                <a:gridCol w="732946"/>
                <a:gridCol w="682493"/>
                <a:gridCol w="785383"/>
                <a:gridCol w="649453"/>
                <a:gridCol w="684081"/>
                <a:gridCol w="689587"/>
              </a:tblGrid>
              <a:tr h="353087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</a:tr>
              <a:tr h="35308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УСЛОВИЯ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Зарегестрирован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Отправлял сообщения в последние 60 секунд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Модератор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E64823"/>
                          </a:solidFill>
                        </a:rPr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Действия ПО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Открыть окно создания новой темы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</a:tr>
              <a:tr h="34285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Выдать ошибку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Y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575" name="Некоторые тесты невозможны – решения противоречат друг другу.…"/>
          <p:cNvSpPr txBox="1"/>
          <p:nvPr/>
        </p:nvSpPr>
        <p:spPr>
          <a:xfrm>
            <a:off x="646132" y="3840479"/>
            <a:ext cx="733640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Некоторые тесты невозможны – решения противоречат друг другу.</a:t>
            </a:r>
          </a:p>
          <a:p>
            <a:pPr/>
            <a:r>
              <a:t>Итого - 5 тестов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Другие методы тестирования</a:t>
            </a:r>
          </a:p>
        </p:txBody>
      </p:sp>
      <p:sp>
        <p:nvSpPr>
          <p:cNvPr id="579" name="Тестовое покрытие на базе анализа потока управления - оценка покрытия основанная на определении путей выполнения кода программного модуля и создания выполняемых тест кейсов для покрытия этих путей.…"/>
          <p:cNvSpPr txBox="1"/>
          <p:nvPr/>
        </p:nvSpPr>
        <p:spPr>
          <a:xfrm>
            <a:off x="721935" y="1196269"/>
            <a:ext cx="7700130" cy="2750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457200" indent="-228600" algn="just">
              <a:lnSpc>
                <a:spcPts val="4000"/>
              </a:lnSpc>
              <a:tabLst>
                <a:tab pos="139700" algn="l"/>
                <a:tab pos="4572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hlinkClick r:id="rId2" invalidUrl="" action="" tgtFrame="" tooltip="" history="1" highlightClick="0" endSnd="0"/>
              </a:rPr>
              <a:t>Тестовое покрытие на базе анализа потока управления</a:t>
            </a:r>
            <a:r>
              <a:t> - оценка покрытия основанная на определении путей выполнения кода программного модуля и создания выполняемых тест кейсов для покрытия этих путей.</a:t>
            </a:r>
          </a:p>
          <a:p>
            <a:pPr lvl="3" indent="685800">
              <a:lnSpc>
                <a:spcPts val="38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457200" indent="-228600" algn="just">
              <a:lnSpc>
                <a:spcPts val="4000"/>
              </a:lnSpc>
              <a:tabLst>
                <a:tab pos="139700" algn="l"/>
                <a:tab pos="4572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Тестирование циклов -</a:t>
            </a:r>
            <a:r>
              <a:t> наиболее распространенная конструкция алгоритмов, реализуемых в ПО. Тестирование циклов производится по принципу «белого ящика», при проверке циклов основное внимание обращается на правильность конструкций циклов.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Зачем вобще нужны стратегии?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245708"/>
            <a:ext cx="4995974" cy="240282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7"/>
          <p:cNvSpPr txBox="1"/>
          <p:nvPr/>
        </p:nvSpPr>
        <p:spPr>
          <a:xfrm>
            <a:off x="5688317" y="744527"/>
            <a:ext cx="3121811" cy="318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Функциональные требования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к тестируемой программе</a:t>
            </a:r>
          </a:p>
          <a:p>
            <a:pPr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(Software Under Test, SUT):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   </a:t>
            </a:r>
            <a:r>
              <a:rPr sz="1400"/>
              <a:t>Пользователь</a:t>
            </a:r>
            <a:endParaRPr sz="1400"/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регистрируется, если: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1. Совершеннолетний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2. Тестировщик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3. Корректный е-мейл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    Получает письмо, если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1. Успешно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зарегистрирован в клуб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2. Поставил галочку «хочу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получать»</a:t>
            </a:r>
          </a:p>
        </p:txBody>
      </p:sp>
      <p:pic>
        <p:nvPicPr>
          <p:cNvPr id="153" name="Изображение 79" descr="Изображение 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806" y="2675040"/>
            <a:ext cx="295911" cy="269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Изображение 79" descr="Изображение 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806" y="1633639"/>
            <a:ext cx="295911" cy="2692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Как тестировать"/>
          <p:cNvSpPr txBox="1"/>
          <p:nvPr/>
        </p:nvSpPr>
        <p:spPr>
          <a:xfrm>
            <a:off x="5699882" y="3929379"/>
            <a:ext cx="212373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Как тестировать</a:t>
            </a:r>
          </a:p>
        </p:txBody>
      </p:sp>
      <p:pic>
        <p:nvPicPr>
          <p:cNvPr id="156" name="Изображение 82" descr="Изображение 8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2441" y="3793795"/>
            <a:ext cx="394563" cy="584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2"/>
          <p:cNvSpPr txBox="1"/>
          <p:nvPr/>
        </p:nvSpPr>
        <p:spPr>
          <a:xfrm>
            <a:off x="496284" y="1524723"/>
            <a:ext cx="8481632" cy="148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Лекция  2.4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Дефекты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2224" y="1161000"/>
            <a:ext cx="4122028" cy="306810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Дефекты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Место дефектов в цикле тестирования</a:t>
            </a:r>
          </a:p>
        </p:txBody>
      </p:sp>
      <p:sp>
        <p:nvSpPr>
          <p:cNvPr id="589" name="Изучили…"/>
          <p:cNvSpPr/>
          <p:nvPr/>
        </p:nvSpPr>
        <p:spPr>
          <a:xfrm>
            <a:off x="406300" y="788822"/>
            <a:ext cx="1599110" cy="5633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Изучили</a:t>
            </a:r>
          </a:p>
          <a:p>
            <a:pPr algn="ctr">
              <a:defRPr sz="1600"/>
            </a:pPr>
            <a:r>
              <a:t>требования</a:t>
            </a:r>
          </a:p>
        </p:txBody>
      </p:sp>
      <p:sp>
        <p:nvSpPr>
          <p:cNvPr id="590" name="Определили,…"/>
          <p:cNvSpPr/>
          <p:nvPr/>
        </p:nvSpPr>
        <p:spPr>
          <a:xfrm>
            <a:off x="901600" y="1445753"/>
            <a:ext cx="1599110" cy="5633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Определили,</a:t>
            </a:r>
          </a:p>
          <a:p>
            <a:pPr algn="ctr">
              <a:defRPr sz="1600"/>
            </a:pPr>
            <a:r>
              <a:t>ЧТО тестируем</a:t>
            </a:r>
          </a:p>
        </p:txBody>
      </p:sp>
      <p:sp>
        <p:nvSpPr>
          <p:cNvPr id="591" name="Определили,…"/>
          <p:cNvSpPr/>
          <p:nvPr/>
        </p:nvSpPr>
        <p:spPr>
          <a:xfrm>
            <a:off x="1574700" y="2104561"/>
            <a:ext cx="1599110" cy="5633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Определили,</a:t>
            </a:r>
          </a:p>
          <a:p>
            <a:pPr algn="ctr">
              <a:defRPr sz="1600"/>
            </a:pPr>
            <a:r>
              <a:t>КАК тестируем</a:t>
            </a:r>
          </a:p>
        </p:txBody>
      </p:sp>
      <p:sp>
        <p:nvSpPr>
          <p:cNvPr id="592" name="Написали…"/>
          <p:cNvSpPr/>
          <p:nvPr/>
        </p:nvSpPr>
        <p:spPr>
          <a:xfrm>
            <a:off x="2400200" y="2763369"/>
            <a:ext cx="1599110" cy="56143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Написали</a:t>
            </a:r>
          </a:p>
          <a:p>
            <a:pPr algn="ctr">
              <a:defRPr sz="1600"/>
            </a:pPr>
            <a:r>
              <a:t>тесты</a:t>
            </a:r>
          </a:p>
        </p:txBody>
      </p:sp>
      <p:sp>
        <p:nvSpPr>
          <p:cNvPr id="593" name="Выполнили…"/>
          <p:cNvSpPr/>
          <p:nvPr/>
        </p:nvSpPr>
        <p:spPr>
          <a:xfrm>
            <a:off x="3100618" y="3422177"/>
            <a:ext cx="1599109" cy="5633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Выполнили</a:t>
            </a:r>
          </a:p>
          <a:p>
            <a:pPr algn="ctr">
              <a:defRPr sz="1600"/>
            </a:pPr>
            <a:r>
              <a:t>тесты</a:t>
            </a:r>
          </a:p>
        </p:txBody>
      </p:sp>
      <p:sp>
        <p:nvSpPr>
          <p:cNvPr id="594" name="Часть тестов…"/>
          <p:cNvSpPr/>
          <p:nvPr/>
        </p:nvSpPr>
        <p:spPr>
          <a:xfrm>
            <a:off x="3975645" y="4079108"/>
            <a:ext cx="1599110" cy="5633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Часть тестов</a:t>
            </a:r>
          </a:p>
          <a:p>
            <a:pPr algn="ctr">
              <a:defRPr sz="1600"/>
            </a:pPr>
            <a:r>
              <a:t>не пройдена</a:t>
            </a:r>
          </a:p>
        </p:txBody>
      </p:sp>
      <p:sp>
        <p:nvSpPr>
          <p:cNvPr id="595" name="?"/>
          <p:cNvSpPr/>
          <p:nvPr/>
        </p:nvSpPr>
        <p:spPr>
          <a:xfrm>
            <a:off x="6540400" y="4090163"/>
            <a:ext cx="1599110" cy="5412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?</a:t>
            </a:r>
          </a:p>
        </p:txBody>
      </p:sp>
      <p:cxnSp>
        <p:nvCxnSpPr>
          <p:cNvPr id="596" name="Connection Line"/>
          <p:cNvCxnSpPr>
            <a:stCxn id="589" idx="0"/>
            <a:endCxn id="590" idx="0"/>
          </p:cNvCxnSpPr>
          <p:nvPr/>
        </p:nvCxnSpPr>
        <p:spPr>
          <a:xfrm>
            <a:off x="1205855" y="1070480"/>
            <a:ext cx="495301" cy="65693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597" name="Connection Line"/>
          <p:cNvCxnSpPr>
            <a:stCxn id="590" idx="0"/>
            <a:endCxn id="591" idx="0"/>
          </p:cNvCxnSpPr>
          <p:nvPr/>
        </p:nvCxnSpPr>
        <p:spPr>
          <a:xfrm>
            <a:off x="1701155" y="1727410"/>
            <a:ext cx="673101" cy="65880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598" name="Connection Line"/>
          <p:cNvCxnSpPr>
            <a:stCxn id="591" idx="0"/>
            <a:endCxn id="592" idx="0"/>
          </p:cNvCxnSpPr>
          <p:nvPr/>
        </p:nvCxnSpPr>
        <p:spPr>
          <a:xfrm>
            <a:off x="2374255" y="2386218"/>
            <a:ext cx="825501" cy="657871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599" name="Connection Line"/>
          <p:cNvCxnSpPr>
            <a:stCxn id="592" idx="0"/>
            <a:endCxn id="593" idx="0"/>
          </p:cNvCxnSpPr>
          <p:nvPr/>
        </p:nvCxnSpPr>
        <p:spPr>
          <a:xfrm>
            <a:off x="3199755" y="3044088"/>
            <a:ext cx="700418" cy="659747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600" name="Connection Line"/>
          <p:cNvCxnSpPr>
            <a:stCxn id="593" idx="0"/>
            <a:endCxn id="594" idx="0"/>
          </p:cNvCxnSpPr>
          <p:nvPr/>
        </p:nvCxnSpPr>
        <p:spPr>
          <a:xfrm>
            <a:off x="3900172" y="3703834"/>
            <a:ext cx="875028" cy="656932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601" name="Line"/>
          <p:cNvSpPr/>
          <p:nvPr/>
        </p:nvSpPr>
        <p:spPr>
          <a:xfrm>
            <a:off x="5583247" y="4360765"/>
            <a:ext cx="93596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Для чего нужно описывать дефекты</a:t>
            </a:r>
          </a:p>
        </p:txBody>
      </p:sp>
      <p:sp>
        <p:nvSpPr>
          <p:cNvPr id="605" name="Информирование (программиста, менеджера, заказчика и т.д.) о…"/>
          <p:cNvSpPr txBox="1"/>
          <p:nvPr/>
        </p:nvSpPr>
        <p:spPr>
          <a:xfrm>
            <a:off x="747806" y="1055136"/>
            <a:ext cx="7648388" cy="358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Информирование (программиста, менеджера, заказчика и т.д.) о</a:t>
            </a:r>
          </a:p>
          <a:p>
            <a:pPr/>
            <a:r>
              <a:t>наличии проблемы</a:t>
            </a:r>
          </a:p>
          <a:p>
            <a:pPr/>
          </a:p>
          <a:p>
            <a:pPr lvl="1"/>
            <a:r>
              <a:t>Локализация проблемы – выявление достаточно четких условий,</a:t>
            </a:r>
          </a:p>
          <a:p>
            <a:pPr/>
            <a:r>
              <a:t>при которых проблема воспроизводится</a:t>
            </a:r>
          </a:p>
          <a:p>
            <a:pPr/>
          </a:p>
          <a:p>
            <a:pPr lvl="1"/>
            <a:r>
              <a:t>Улучшение механизмов коммуникации внутри команды</a:t>
            </a:r>
          </a:p>
          <a:p>
            <a:pPr/>
          </a:p>
          <a:p>
            <a:pPr lvl="1"/>
            <a:r>
              <a:t>Хранение истории дефектов</a:t>
            </a:r>
          </a:p>
          <a:p>
            <a:pPr/>
          </a:p>
          <a:p>
            <a:pPr lvl="1"/>
            <a:r>
              <a:t>Принятие решений о выпуске продукта</a:t>
            </a:r>
          </a:p>
          <a:p>
            <a:pPr/>
          </a:p>
          <a:p>
            <a:pPr/>
            <a:r>
              <a:rPr b="1" sz="2000"/>
              <a:t>Все это повышает качество продукта</a:t>
            </a:r>
          </a:p>
        </p:txBody>
      </p:sp>
      <p:pic>
        <p:nvPicPr>
          <p:cNvPr id="606" name="Изображение 81" descr="Изображение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473" y="4144834"/>
            <a:ext cx="109934" cy="47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Изображение 78" descr="Изображение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157" y="11285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Изображение 78" descr="Изображение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157" y="18778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Изображение 78" descr="Изображение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157" y="2715116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Изображение 78" descr="Изображение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157" y="32621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Изображение 78" descr="Изображение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157" y="3809094"/>
            <a:ext cx="263983" cy="26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4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Терминология</a:t>
            </a:r>
          </a:p>
        </p:txBody>
      </p:sp>
      <p:sp>
        <p:nvSpPr>
          <p:cNvPr id="615" name="Ошибка (error, mistake) – ошибка в рассуждениях программиста, его…"/>
          <p:cNvSpPr txBox="1"/>
          <p:nvPr/>
        </p:nvSpPr>
        <p:spPr>
          <a:xfrm>
            <a:off x="391530" y="836930"/>
            <a:ext cx="7727750" cy="3825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Ошибка (error, mistake)</a:t>
            </a:r>
            <a:r>
              <a:t> – ошибка в рассуждениях программиста, его</a:t>
            </a:r>
          </a:p>
          <a:p>
            <a:pPr/>
            <a:r>
              <a:t>понимании свойств программы.</a:t>
            </a:r>
          </a:p>
          <a:p>
            <a:pPr/>
            <a:r>
              <a:rPr b="1"/>
              <a:t>Дефект, баг (defect)</a:t>
            </a:r>
            <a:r>
              <a:t> - самое общее нарушение каких-либо</a:t>
            </a:r>
          </a:p>
          <a:p>
            <a:pPr/>
            <a:r>
              <a:t>требований или ожиданий, не обязательно проявляющееся вовне.</a:t>
            </a:r>
          </a:p>
          <a:p>
            <a:pPr/>
            <a:r>
              <a:rPr b="1"/>
              <a:t>Неисправность (fault, failure) </a:t>
            </a:r>
            <a:r>
              <a:t>- наблюдаемое нарушение требований,</a:t>
            </a:r>
          </a:p>
          <a:p>
            <a:pPr/>
            <a:r>
              <a:t>проявляющееся при каком-то реальном сценарии работы ПО</a:t>
            </a:r>
          </a:p>
          <a:p>
            <a:pPr/>
            <a:r>
              <a:rPr b="1"/>
              <a:t>Проблема (problem)</a:t>
            </a:r>
            <a:r>
              <a:t> – важная для конечного пользователя</a:t>
            </a:r>
          </a:p>
          <a:p>
            <a:pPr/>
            <a:r>
              <a:t>неисправность.</a:t>
            </a:r>
          </a:p>
          <a:p>
            <a:pPr/>
          </a:p>
          <a:p>
            <a:pPr/>
            <a:r>
              <a:t>Человек может допустить </a:t>
            </a:r>
            <a:r>
              <a:rPr b="1"/>
              <a:t>ошибку</a:t>
            </a:r>
            <a:r>
              <a:t>. Ошибка приводит к появлению</a:t>
            </a:r>
          </a:p>
          <a:p>
            <a:pPr/>
            <a:r>
              <a:rPr b="1"/>
              <a:t>дефекта</a:t>
            </a:r>
            <a:r>
              <a:t> в коде, архитектуре или документации. Если участок кода</a:t>
            </a:r>
          </a:p>
          <a:p>
            <a:pPr/>
            <a:r>
              <a:t>с дефектом выполняется, программа ведет себя неправильно -</a:t>
            </a:r>
          </a:p>
          <a:p>
            <a:pPr/>
            <a:r>
              <a:t>появляется </a:t>
            </a:r>
            <a:r>
              <a:rPr b="1"/>
              <a:t>неисправность</a:t>
            </a:r>
            <a:r>
              <a:t>. Если такая неисправность важна для</a:t>
            </a:r>
          </a:p>
          <a:p>
            <a:pPr/>
            <a:r>
              <a:t>пользователя – возникает </a:t>
            </a:r>
            <a:r>
              <a:rPr b="1"/>
              <a:t>проблема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Составляющие дефекта</a:t>
            </a:r>
          </a:p>
        </p:txBody>
      </p:sp>
      <p:sp>
        <p:nvSpPr>
          <p:cNvPr id="619" name="Заголовок (Summary) – короткое отражение сути проблемы. Одно емкое…"/>
          <p:cNvSpPr txBox="1"/>
          <p:nvPr/>
        </p:nvSpPr>
        <p:spPr>
          <a:xfrm>
            <a:off x="451452" y="765201"/>
            <a:ext cx="8455855" cy="382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rPr b="1"/>
              <a:t>Заголовок (Summary)</a:t>
            </a:r>
            <a:r>
              <a:t> – короткое отражение сути проблемы. Одно емкое</a:t>
            </a:r>
          </a:p>
          <a:p>
            <a:pPr/>
            <a:r>
              <a:t>и информативное предложение (обычно длиной 100-120 символов).</a:t>
            </a:r>
          </a:p>
          <a:p>
            <a:pPr lvl="1"/>
            <a:r>
              <a:rPr b="1"/>
              <a:t>Описание (Description)</a:t>
            </a:r>
            <a:r>
              <a:t> – детальное описание проблемы: что, где и как</a:t>
            </a:r>
          </a:p>
          <a:p>
            <a:pPr/>
            <a:r>
              <a:t>происходит.</a:t>
            </a:r>
          </a:p>
          <a:p>
            <a:pPr lvl="1"/>
            <a:r>
              <a:rPr b="1"/>
              <a:t>Шаги воспроизведения (Steps to reproduce)</a:t>
            </a:r>
            <a:r>
              <a:t> – пошаговая инструкция по</a:t>
            </a:r>
          </a:p>
          <a:p>
            <a:pPr/>
            <a:r>
              <a:t>доведению программы до состояния, когда дефект виден.</a:t>
            </a:r>
          </a:p>
          <a:p>
            <a:pPr lvl="1"/>
            <a:r>
              <a:rPr b="1"/>
              <a:t>Ожидаемый результат (Expected result)</a:t>
            </a:r>
            <a:r>
              <a:t> – ожидаемое правильное</a:t>
            </a:r>
          </a:p>
          <a:p>
            <a:pPr/>
            <a:r>
              <a:t>поведение программы в результате выполнения шагов воспр.</a:t>
            </a:r>
          </a:p>
          <a:p>
            <a:pPr lvl="1"/>
            <a:r>
              <a:rPr b="1"/>
              <a:t>Наблюдаемый результат (Actual result)</a:t>
            </a:r>
            <a:r>
              <a:t> – наблюдаемое поведение</a:t>
            </a:r>
          </a:p>
          <a:p>
            <a:pPr/>
            <a:r>
              <a:t>программы в результате выполнения шагов воспр.</a:t>
            </a:r>
          </a:p>
          <a:p>
            <a:pPr/>
            <a:r>
              <a:t>Разница между ожидаемым и наблюдаемым результатом и есть дефект</a:t>
            </a:r>
          </a:p>
          <a:p>
            <a:pPr lvl="1"/>
            <a:r>
              <a:rPr b="1"/>
              <a:t>Приложения (Attachments)</a:t>
            </a:r>
            <a:r>
              <a:t> – артефакты, помогающие воспроизведению</a:t>
            </a:r>
          </a:p>
          <a:p>
            <a:pPr/>
            <a:r>
              <a:t>и пониманию дефекта: файлы логов, скриншоты экрана, тестовые утилиты</a:t>
            </a:r>
          </a:p>
          <a:p>
            <a:pPr/>
            <a:r>
              <a:t>и т.д.</a:t>
            </a:r>
          </a:p>
        </p:txBody>
      </p:sp>
      <p:pic>
        <p:nvPicPr>
          <p:cNvPr id="62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57" y="8237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57" y="13571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657" y="18778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57" y="2439789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57" y="3001772"/>
            <a:ext cx="263983" cy="26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57" y="3757405"/>
            <a:ext cx="263983" cy="26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8" name="Заголовок:…"/>
          <p:cNvSpPr txBox="1"/>
          <p:nvPr/>
        </p:nvSpPr>
        <p:spPr>
          <a:xfrm>
            <a:off x="550572" y="846591"/>
            <a:ext cx="8042856" cy="382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Заголовок:</a:t>
            </a:r>
          </a:p>
          <a:p>
            <a:pPr/>
            <a:r>
              <a:t>При выполнении операции извлечения квадратного корня из</a:t>
            </a:r>
          </a:p>
          <a:p>
            <a:pPr/>
            <a:r>
              <a:t>отрицательных чисел возникает ошибка «System crash»</a:t>
            </a:r>
          </a:p>
          <a:p>
            <a:pPr lvl="1"/>
            <a:r>
              <a:t>Описание:</a:t>
            </a:r>
          </a:p>
          <a:p>
            <a:pPr/>
            <a:r>
              <a:t>Дефект является регрессионным относительно сборки No837. Ошибка</a:t>
            </a:r>
          </a:p>
          <a:p>
            <a:pPr/>
            <a:r>
              <a:t>проявляется только в том случае, если вид калькулятора – обычный.</a:t>
            </a:r>
          </a:p>
          <a:p>
            <a:pPr lvl="1"/>
            <a:r>
              <a:t>Шаги воспроизведения:</a:t>
            </a:r>
          </a:p>
          <a:p>
            <a:pPr lvl="2"/>
            <a:r>
              <a:t>1. Открыть калькулятор;</a:t>
            </a:r>
          </a:p>
          <a:p>
            <a:pPr lvl="2"/>
            <a:r>
              <a:t>2. Нажать кнопку ‘1’;</a:t>
            </a:r>
          </a:p>
          <a:p>
            <a:pPr lvl="2"/>
            <a:r>
              <a:t>3. Нажать кнопку ‘+-’;</a:t>
            </a:r>
          </a:p>
          <a:p>
            <a:pPr lvl="2"/>
            <a:r>
              <a:t>4. Нажать кнопку ‘√’.</a:t>
            </a:r>
          </a:p>
          <a:p>
            <a:pPr lvl="1"/>
            <a:r>
              <a:t>Ожидаемый результат: Сообщение «Недопустимый ввод» на дисплее</a:t>
            </a:r>
          </a:p>
          <a:p>
            <a:pPr/>
            <a:r>
              <a:t>калькулятора.</a:t>
            </a:r>
          </a:p>
          <a:p>
            <a:pPr lvl="1"/>
            <a:r>
              <a:t>Наблюдаемый результат: Диалоговое окно с текстом «System crash».</a:t>
            </a:r>
          </a:p>
        </p:txBody>
      </p:sp>
      <p:sp>
        <p:nvSpPr>
          <p:cNvPr id="629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Составляющие дефекта. Пример</a:t>
            </a:r>
          </a:p>
        </p:txBody>
      </p:sp>
      <p:pic>
        <p:nvPicPr>
          <p:cNvPr id="63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57" y="887838"/>
            <a:ext cx="263983" cy="26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57" y="17000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57" y="25382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57" y="3833605"/>
            <a:ext cx="263983" cy="263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057" y="4354305"/>
            <a:ext cx="263983" cy="26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617" y="786078"/>
            <a:ext cx="6006766" cy="4014522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Составляющие дефекта. Пример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1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Классификация дефектов</a:t>
            </a:r>
          </a:p>
        </p:txBody>
      </p:sp>
      <p:sp>
        <p:nvSpPr>
          <p:cNvPr id="642" name="Дефекты недостаточно просто описывать. Их нужно классифицировать.…"/>
          <p:cNvSpPr txBox="1"/>
          <p:nvPr/>
        </p:nvSpPr>
        <p:spPr>
          <a:xfrm>
            <a:off x="573194" y="696498"/>
            <a:ext cx="7434323" cy="419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Дефекты недостаточно просто описывать. Их нужно классифицировать.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Существует 2 основных признака классификации: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b="1"/>
              <a:t>Серьезность (Severity)</a:t>
            </a:r>
            <a:r>
              <a:t> – степень влияния дефекта на продукт.</a:t>
            </a:r>
          </a:p>
          <a:p>
            <a:pPr>
              <a:defRPr sz="1600"/>
            </a:pPr>
          </a:p>
          <a:p>
            <a:pPr lvl="1">
              <a:defRPr sz="1600"/>
            </a:pPr>
            <a:r>
              <a:t>фатальная (fatal, critical)</a:t>
            </a:r>
          </a:p>
          <a:p>
            <a:pPr lvl="1">
              <a:defRPr sz="1600"/>
            </a:pPr>
            <a:r>
              <a:t>серьезная (serious, major)</a:t>
            </a:r>
          </a:p>
          <a:p>
            <a:pPr lvl="1">
              <a:defRPr sz="1600"/>
            </a:pPr>
            <a:r>
              <a:t>ошибка неудобства (inconvenient, minor)</a:t>
            </a:r>
          </a:p>
          <a:p>
            <a:pPr lvl="1">
              <a:defRPr sz="1600"/>
            </a:pPr>
            <a:r>
              <a:t>косметическая (cosmetic)</a:t>
            </a:r>
          </a:p>
          <a:p>
            <a:pPr lvl="1">
              <a:defRPr sz="1600"/>
            </a:pPr>
            <a:r>
              <a:t>предложение по улучшению (improvement, feature request)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b="1"/>
              <a:t>Приоритет (Priority)</a:t>
            </a:r>
            <a:r>
              <a:t> – степень важности / срочности исправления дефекта.</a:t>
            </a:r>
          </a:p>
          <a:p>
            <a:pPr>
              <a:defRPr sz="1600"/>
            </a:pPr>
          </a:p>
          <a:p>
            <a:pPr lvl="1">
              <a:defRPr sz="1600"/>
            </a:pPr>
            <a:r>
              <a:t>высокий (high)</a:t>
            </a:r>
          </a:p>
          <a:p>
            <a:pPr lvl="1">
              <a:defRPr sz="1600"/>
            </a:pPr>
            <a:r>
              <a:t>нормальный (medium)</a:t>
            </a:r>
          </a:p>
          <a:p>
            <a:pPr lvl="1">
              <a:defRPr sz="1600"/>
            </a:pPr>
            <a:r>
              <a:t>низкий (low)</a:t>
            </a:r>
          </a:p>
        </p:txBody>
      </p:sp>
      <p:pic>
        <p:nvPicPr>
          <p:cNvPr id="64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2254205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2506331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2758457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3028905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3262709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4183897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4438605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78" y="4690731"/>
            <a:ext cx="167616" cy="167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Классификация дефектов</a:t>
            </a:r>
          </a:p>
        </p:txBody>
      </p:sp>
      <p:sp>
        <p:nvSpPr>
          <p:cNvPr id="654" name="Кто классифицирует дефекты?…"/>
          <p:cNvSpPr txBox="1"/>
          <p:nvPr/>
        </p:nvSpPr>
        <p:spPr>
          <a:xfrm>
            <a:off x="401012" y="875030"/>
            <a:ext cx="8341976" cy="371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Кто классифицирует дефекты?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b="1"/>
              <a:t>Серьезность (Severity)</a:t>
            </a:r>
            <a:r>
              <a:t> – тестировщик, когда описывает дефект.</a:t>
            </a:r>
          </a:p>
          <a:p>
            <a:pPr>
              <a:defRPr sz="1600"/>
            </a:pPr>
            <a:r>
              <a:t>Серьезность тем выше, чем больше негативные последствия от наличия</a:t>
            </a:r>
          </a:p>
          <a:p>
            <a:pPr>
              <a:defRPr sz="1600"/>
            </a:pPr>
            <a:r>
              <a:t>дефекта.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b="1"/>
              <a:t>Приоритет (Priority) </a:t>
            </a:r>
            <a:r>
              <a:t>– менеджер проекта. Это инструмент по планированию</a:t>
            </a:r>
          </a:p>
          <a:p>
            <a:pPr>
              <a:defRPr sz="1600"/>
            </a:pPr>
            <a:r>
              <a:t>работ в рамках текущего этапа работ.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Примеры дефектов с высоким severity и низким priority?</a:t>
            </a:r>
          </a:p>
          <a:p>
            <a:pPr>
              <a:defRPr i="1" sz="1600"/>
            </a:pPr>
            <a:r>
              <a:t>Невозможно сохранить файл в одном из форматов, НО сохранение через неделю</a:t>
            </a:r>
          </a:p>
          <a:p>
            <a:pPr>
              <a:defRPr i="1" sz="1600"/>
            </a:pPr>
            <a:r>
              <a:t>будет переделываться с целью оптимизации.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Примеры дефектов с низким severity и высоким priority?</a:t>
            </a:r>
          </a:p>
          <a:p>
            <a:pPr>
              <a:defRPr i="1" sz="1600"/>
            </a:pPr>
            <a:r>
              <a:t>Опечатка в номере телефона горячей линии компании на главной странице сайта.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Скриптовой процесс тестирования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659" y="1079750"/>
            <a:ext cx="4453419" cy="3479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Прямоугольник 4"/>
          <p:cNvSpPr/>
          <p:nvPr/>
        </p:nvSpPr>
        <p:spPr>
          <a:xfrm>
            <a:off x="501756" y="1225628"/>
            <a:ext cx="324884" cy="45720"/>
          </a:xfrm>
          <a:prstGeom prst="rect">
            <a:avLst/>
          </a:prstGeom>
          <a:solidFill>
            <a:srgbClr val="FC105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TextBox 7"/>
          <p:cNvSpPr txBox="1"/>
          <p:nvPr/>
        </p:nvSpPr>
        <p:spPr>
          <a:xfrm>
            <a:off x="354316" y="1341427"/>
            <a:ext cx="3121812" cy="275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Тест-аналитик создаёт тестовый набор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Тест-дизайнер создаёт тест-кейсы и/или чек-листы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Тестировщик по ним тестирование и регистрируетнайденные несоответствия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7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Генерализация и локализация</a:t>
            </a:r>
          </a:p>
        </p:txBody>
      </p:sp>
      <p:sp>
        <p:nvSpPr>
          <p:cNvPr id="658" name="Важно установить границы дефекта. Программист затратит минимум…"/>
          <p:cNvSpPr txBox="1"/>
          <p:nvPr/>
        </p:nvSpPr>
        <p:spPr>
          <a:xfrm>
            <a:off x="483822" y="1059180"/>
            <a:ext cx="8245226" cy="302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Важно установить границы дефекта. Программист затратит минимум</a:t>
            </a:r>
          </a:p>
          <a:p>
            <a:pPr/>
            <a:r>
              <a:t> времени на исправление.</a:t>
            </a:r>
          </a:p>
          <a:p>
            <a:pPr/>
          </a:p>
          <a:p>
            <a:pPr/>
            <a:r>
              <a:t>Два механизма уточнения:</a:t>
            </a:r>
          </a:p>
          <a:p>
            <a:pPr/>
          </a:p>
          <a:p>
            <a:pPr/>
            <a:r>
              <a:t>Генерализация - обобщение. Понять, насколько общим является дефект?</a:t>
            </a:r>
          </a:p>
          <a:p>
            <a:pPr/>
            <a:r>
              <a:t> Какие свойства конкретного дефекта могут изменяться и при этом дефект</a:t>
            </a:r>
          </a:p>
          <a:p>
            <a:pPr/>
            <a:r>
              <a:t> по-прежнему будет воспроизводиться.</a:t>
            </a:r>
          </a:p>
          <a:p>
            <a:pPr/>
          </a:p>
          <a:p>
            <a:pPr/>
            <a:r>
              <a:t>Локализация – Понять, наличие каких условий приводит к появлению</a:t>
            </a:r>
          </a:p>
          <a:p>
            <a:pPr/>
            <a:r>
              <a:t> дефекта, а какие условия не важны.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1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Генерализация и локализация. Пример</a:t>
            </a:r>
          </a:p>
        </p:txBody>
      </p:sp>
      <p:sp>
        <p:nvSpPr>
          <p:cNvPr id="662" name="Дефект : При выполнении операции извлечения корня из -1 возникает ошибка…"/>
          <p:cNvSpPr txBox="1"/>
          <p:nvPr/>
        </p:nvSpPr>
        <p:spPr>
          <a:xfrm>
            <a:off x="382656" y="650758"/>
            <a:ext cx="8378688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 b="1" u="sng"/>
              <a:t>Дефект :</a:t>
            </a:r>
            <a:r>
              <a:t> </a:t>
            </a:r>
            <a:r>
              <a:rPr i="1"/>
              <a:t>При выполнении операции извлечения корня из -1 возникает ошибка</a:t>
            </a:r>
            <a:endParaRPr i="1"/>
          </a:p>
          <a:p>
            <a:pPr>
              <a:defRPr i="1" sz="1600"/>
            </a:pPr>
            <a:r>
              <a:t>«System crash».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Генерализуем:</a:t>
            </a:r>
          </a:p>
          <a:p>
            <a:pPr lvl="1">
              <a:defRPr sz="1600"/>
            </a:pPr>
            <a:r>
              <a:t>Корень из какого числа приводит к ошибке? Попробуем разные отрицательные,</a:t>
            </a:r>
          </a:p>
          <a:p>
            <a:pPr lvl="1">
              <a:defRPr sz="1600"/>
            </a:pPr>
            <a:r>
              <a:t>разные положительные, ноль...</a:t>
            </a:r>
          </a:p>
          <a:p>
            <a:pPr>
              <a:defRPr sz="1600"/>
            </a:pPr>
          </a:p>
          <a:p>
            <a:pPr lvl="2">
              <a:defRPr sz="1600"/>
            </a:pPr>
            <a:r>
              <a:t>=&gt; выяснили, что все отрицательные, а не только -1, приводят к ошибке.</a:t>
            </a:r>
          </a:p>
          <a:p>
            <a:pPr>
              <a:defRPr sz="1600"/>
            </a:pPr>
          </a:p>
          <a:p>
            <a:pPr>
              <a:defRPr b="1" sz="1600"/>
            </a:pPr>
            <a:r>
              <a:t>! Из -1 получили все отрицательные.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Локализуем:</a:t>
            </a:r>
          </a:p>
          <a:p>
            <a:pPr lvl="1">
              <a:defRPr sz="1600"/>
            </a:pPr>
            <a:r>
              <a:t>Корень любой степени приводит к ошибке? Попробуем разные...</a:t>
            </a:r>
          </a:p>
          <a:p>
            <a:pPr lvl="2">
              <a:defRPr sz="1600"/>
            </a:pPr>
            <a:r>
              <a:t>=&gt; выяснили, что только корень степени 2 приводит к ошибке.</a:t>
            </a:r>
          </a:p>
          <a:p>
            <a:pPr>
              <a:defRPr b="1" sz="1600"/>
            </a:pPr>
            <a:r>
              <a:t>! Из всех степеней получили только степень 2.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b="1" u="sng"/>
              <a:t>Дефект (правильный): </a:t>
            </a:r>
            <a:r>
              <a:rPr i="1"/>
              <a:t>При выполнении операции извлечения квадратного корня из</a:t>
            </a:r>
            <a:endParaRPr i="1"/>
          </a:p>
          <a:p>
            <a:pPr>
              <a:defRPr i="1" sz="1600"/>
            </a:pPr>
            <a:r>
              <a:t>отрицательных чисел возникает ошибка «System crash».</a:t>
            </a:r>
          </a:p>
        </p:txBody>
      </p:sp>
      <p:pic>
        <p:nvPicPr>
          <p:cNvPr id="663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778" y="1720805"/>
            <a:ext cx="167616" cy="16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778" y="3651205"/>
            <a:ext cx="167616" cy="167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Что важно в описании дефектов</a:t>
            </a:r>
          </a:p>
        </p:txBody>
      </p:sp>
      <p:graphicFrame>
        <p:nvGraphicFramePr>
          <p:cNvPr id="668" name="Table"/>
          <p:cNvGraphicFramePr/>
          <p:nvPr/>
        </p:nvGraphicFramePr>
        <p:xfrm>
          <a:off x="706710" y="1098550"/>
          <a:ext cx="8070975" cy="32887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0647"/>
                <a:gridCol w="5387626"/>
              </a:tblGrid>
              <a:tr h="109201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Программисту
важно: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• Информация для воспроизведения
• Локализация и генерализация
• Дополнительные файлы (логи, скрины)</a:t>
                      </a:r>
                    </a:p>
                  </a:txBody>
                  <a:tcPr marL="0" marR="0" marT="0" marB="0" anchor="ctr" anchorCtr="0" horzOverflow="overflow"/>
                </a:tc>
              </a:tr>
              <a:tr h="109201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Аналитику
важно: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• Емкий заголовок
• Корректная критичность
• Локализация и генерализация</a:t>
                      </a:r>
                    </a:p>
                  </a:txBody>
                  <a:tcPr marL="0" marR="0" marT="0" marB="0" anchor="ctr" anchorCtr="0" horzOverflow="overflow"/>
                </a:tc>
              </a:tr>
              <a:tr h="109201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Руководителю
проекта важно: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• Правильный приоритет
• Правильная последовательность заведения
дефектов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Дефекты и версии продукта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1244"/>
            <a:ext cx="9144000" cy="3841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80219"/>
            <a:ext cx="6860804" cy="28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Beta – версия продукта с основной функциональностью, готовая для…"/>
          <p:cNvSpPr txBox="1"/>
          <p:nvPr/>
        </p:nvSpPr>
        <p:spPr>
          <a:xfrm>
            <a:off x="687860" y="652780"/>
            <a:ext cx="7488880" cy="142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Beta – версия продукта с основной функциональностью, готовая для</a:t>
            </a:r>
          </a:p>
          <a:p>
            <a:pPr lvl="1"/>
            <a:r>
              <a:t>тестирования сторонними пользователями. бОльшая часть</a:t>
            </a:r>
          </a:p>
          <a:p>
            <a:pPr lvl="1"/>
            <a:r>
              <a:t>дефектов уже закрыта.</a:t>
            </a:r>
          </a:p>
          <a:p>
            <a:pPr/>
          </a:p>
          <a:p>
            <a:pPr/>
            <a:r>
              <a:t>Beta-тестирование увеличивает количество дефектов.</a:t>
            </a:r>
          </a:p>
        </p:txBody>
      </p:sp>
      <p:sp>
        <p:nvSpPr>
          <p:cNvPr id="677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Beta-версия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0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Точка ковергенции дефектов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80219"/>
            <a:ext cx="6860804" cy="28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Точка проекта, в которой количество исправленных дефектов равно…"/>
          <p:cNvSpPr txBox="1"/>
          <p:nvPr/>
        </p:nvSpPr>
        <p:spPr>
          <a:xfrm>
            <a:off x="570205" y="665480"/>
            <a:ext cx="7673390" cy="142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Точка проекта, в которой количество исправленных дефектов равно</a:t>
            </a:r>
          </a:p>
          <a:p>
            <a:pPr lvl="1"/>
            <a:r>
              <a:t>количеству найденных.</a:t>
            </a:r>
          </a:p>
          <a:p>
            <a:pPr/>
            <a:r>
              <a:t>Трудно вычислить эту точку, так как количество дефектов – величина</a:t>
            </a:r>
          </a:p>
          <a:p>
            <a:pPr lvl="1"/>
            <a:r>
              <a:t>постоянно меняющаяся.</a:t>
            </a:r>
          </a:p>
          <a:p>
            <a:pPr/>
            <a:r>
              <a:t>Показывает скорее тренд, а не состояние проекта.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5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Точка «Ноль дефектов»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80219"/>
            <a:ext cx="6860804" cy="28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Первая версия продукта, в которой исправлены все дефекты высокого и…"/>
          <p:cNvSpPr txBox="1"/>
          <p:nvPr/>
        </p:nvSpPr>
        <p:spPr>
          <a:xfrm>
            <a:off x="663080" y="706986"/>
            <a:ext cx="795813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Первая версия продукта, в которой исправлены все дефекты высокого и</a:t>
            </a:r>
          </a:p>
          <a:p>
            <a:pPr lvl="1"/>
            <a:r>
              <a:t>среднего приоритета.</a:t>
            </a:r>
          </a:p>
          <a:p>
            <a:pPr/>
          </a:p>
          <a:p>
            <a:pPr/>
            <a:r>
              <a:t>Требует проведения анализа приоритетов дефектов.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0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Кандидат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80219"/>
            <a:ext cx="6860804" cy="28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На этой версии проводится финальное тестирование. Продукт…"/>
          <p:cNvSpPr txBox="1"/>
          <p:nvPr/>
        </p:nvSpPr>
        <p:spPr>
          <a:xfrm>
            <a:off x="663080" y="706986"/>
            <a:ext cx="6850073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На этой версии проводится финальное тестирование. Продукт</a:t>
            </a:r>
          </a:p>
          <a:p>
            <a:pPr lvl="1"/>
            <a:r>
              <a:t>потенциально готов к выпуску.</a:t>
            </a:r>
          </a:p>
          <a:p>
            <a:pPr/>
          </a:p>
          <a:p>
            <a:pPr/>
            <a:r>
              <a:t>Кандидаты могут появляться один за другим по результатам</a:t>
            </a:r>
          </a:p>
          <a:p>
            <a:pPr lvl="1"/>
            <a:r>
              <a:t>тестирования.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5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Утвержденная версия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80219"/>
            <a:ext cx="6860804" cy="2881937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Утвержденный кандидат. Разработка и тестирование закончены.…"/>
          <p:cNvSpPr txBox="1"/>
          <p:nvPr/>
        </p:nvSpPr>
        <p:spPr>
          <a:xfrm>
            <a:off x="663080" y="706986"/>
            <a:ext cx="7116289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Утвержденный кандидат. Разработка и тестирование закончены.</a:t>
            </a:r>
          </a:p>
          <a:p>
            <a:pPr/>
            <a:r>
              <a:t>Подписаны все документы.</a:t>
            </a:r>
          </a:p>
          <a:p>
            <a:pPr/>
            <a:r>
              <a:t>Дефекты, если они и остались, переносятся</a:t>
            </a:r>
          </a:p>
          <a:p>
            <a:pPr/>
            <a:r>
              <a:t>• в следующую версию</a:t>
            </a:r>
          </a:p>
          <a:p>
            <a:pPr/>
            <a:r>
              <a:t>• в service pack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551" y="913194"/>
            <a:ext cx="6879881" cy="396360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Жизненный цикл дефекта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Скриптовой процесс тестирования</a:t>
            </a:r>
          </a:p>
        </p:txBody>
      </p:sp>
      <p:sp>
        <p:nvSpPr>
          <p:cNvPr id="166" name="Зародилось как компонента…"/>
          <p:cNvSpPr txBox="1"/>
          <p:nvPr/>
        </p:nvSpPr>
        <p:spPr>
          <a:xfrm>
            <a:off x="525048" y="1882956"/>
            <a:ext cx="3145592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Зародилось как компонента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водопадного (waterfall)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подхода к разработке ПО: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0651" y="1241818"/>
            <a:ext cx="3483351" cy="265986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Скриптовое тестирование – пример философии «plan your work,…"/>
          <p:cNvSpPr txBox="1"/>
          <p:nvPr/>
        </p:nvSpPr>
        <p:spPr>
          <a:xfrm>
            <a:off x="702290" y="4151629"/>
            <a:ext cx="702822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Скриптовое тестирование – пример философии «plan your work,</a:t>
            </a:r>
          </a:p>
          <a:p>
            <a:pPr/>
            <a:r>
              <a:t>work your plan»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4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Верификация дефектов</a:t>
            </a:r>
          </a:p>
        </p:txBody>
      </p:sp>
      <p:sp>
        <p:nvSpPr>
          <p:cNvPr id="705" name="Верификация дефекта – процесс проверки исправления, выполненного…"/>
          <p:cNvSpPr txBox="1"/>
          <p:nvPr/>
        </p:nvSpPr>
        <p:spPr>
          <a:xfrm>
            <a:off x="393372" y="817880"/>
            <a:ext cx="8814456" cy="395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 b="1"/>
              <a:t>Верификация дефекта</a:t>
            </a:r>
            <a:r>
              <a:t> – процесс проверки исправления, выполненного</a:t>
            </a:r>
          </a:p>
          <a:p>
            <a:pPr lvl="1">
              <a:defRPr sz="1600"/>
            </a:pPr>
            <a:r>
              <a:t>программистом (confirmation testing).</a:t>
            </a:r>
          </a:p>
          <a:p>
            <a:pPr>
              <a:defRPr sz="1600"/>
            </a:pPr>
            <a:r>
              <a:rPr b="1"/>
              <a:t>Цель</a:t>
            </a:r>
            <a:r>
              <a:t> – убедиться, что программист верно понял и правильно исправил</a:t>
            </a:r>
          </a:p>
          <a:p>
            <a:pPr lvl="1">
              <a:defRPr sz="1600"/>
            </a:pPr>
            <a:r>
              <a:t>дефект.</a:t>
            </a:r>
          </a:p>
          <a:p>
            <a:pPr>
              <a:defRPr sz="1600"/>
            </a:pPr>
          </a:p>
          <a:p>
            <a:pPr>
              <a:defRPr b="1" sz="1600"/>
            </a:pPr>
            <a:r>
              <a:t>Действия:</a:t>
            </a:r>
          </a:p>
          <a:p>
            <a:pPr lvl="1">
              <a:defRPr sz="1600"/>
            </a:pPr>
            <a:r>
              <a:t>1. Точно понять смысл дефекта. Почему он был зафиксирован?</a:t>
            </a:r>
          </a:p>
          <a:p>
            <a:pPr lvl="2">
              <a:defRPr sz="1600"/>
            </a:pPr>
            <a:r>
              <a:t>- Если дефект завели ВЫ, вспомнить обстоятельства.</a:t>
            </a:r>
          </a:p>
          <a:p>
            <a:pPr lvl="2">
              <a:defRPr sz="1600"/>
            </a:pPr>
            <a:r>
              <a:t>- Если дефект завел кто-то другой, воспроизвести дефект.</a:t>
            </a:r>
          </a:p>
          <a:p>
            <a:pPr lvl="1">
              <a:defRPr sz="1600"/>
            </a:pPr>
            <a:r>
              <a:t>2. Выполнить шаги воспроизведения и убедиться, что результат теперь соответствует</a:t>
            </a:r>
          </a:p>
          <a:p>
            <a:pPr lvl="2">
              <a:defRPr sz="1600"/>
            </a:pPr>
            <a:r>
              <a:t>ожидаемому.</a:t>
            </a:r>
          </a:p>
          <a:p>
            <a:pPr lvl="1">
              <a:defRPr sz="1600"/>
            </a:pPr>
            <a:r>
              <a:t>3. Выполнить исследовательское мини-тестирование «вокруг» дефекта.</a:t>
            </a:r>
          </a:p>
          <a:p>
            <a:pPr lvl="1">
              <a:defRPr sz="1600"/>
            </a:pPr>
            <a:r>
              <a:t>4. Если все ОК, перевести в соответствующий статус (Verified).</a:t>
            </a:r>
          </a:p>
          <a:p>
            <a:pPr lvl="1">
              <a:defRPr sz="1600"/>
            </a:pPr>
            <a:r>
              <a:t>5. Если что-то не так:</a:t>
            </a:r>
          </a:p>
          <a:p>
            <a:pPr lvl="2">
              <a:defRPr sz="1600"/>
            </a:pPr>
            <a:r>
              <a:t>- Вернуть на доработку (Verify failed) ИЛИ</a:t>
            </a:r>
          </a:p>
          <a:p>
            <a:pPr lvl="2">
              <a:defRPr sz="1600"/>
            </a:pPr>
            <a:r>
              <a:t>- Завести новый дефект, заблокировав текущий.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8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Критерии остановки тестирования</a:t>
            </a:r>
          </a:p>
        </p:txBody>
      </p:sp>
      <p:sp>
        <p:nvSpPr>
          <p:cNvPr id="709" name="Тестируем"/>
          <p:cNvSpPr/>
          <p:nvPr/>
        </p:nvSpPr>
        <p:spPr>
          <a:xfrm>
            <a:off x="3454400" y="842487"/>
            <a:ext cx="1814166" cy="64164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Тестируем</a:t>
            </a:r>
          </a:p>
        </p:txBody>
      </p:sp>
      <p:sp>
        <p:nvSpPr>
          <p:cNvPr id="710" name="Находим дефекты"/>
          <p:cNvSpPr/>
          <p:nvPr/>
        </p:nvSpPr>
        <p:spPr>
          <a:xfrm>
            <a:off x="4597400" y="1847329"/>
            <a:ext cx="1814166" cy="64164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Находим дефекты</a:t>
            </a:r>
          </a:p>
        </p:txBody>
      </p:sp>
      <p:sp>
        <p:nvSpPr>
          <p:cNvPr id="711" name="Исправляем дефекты"/>
          <p:cNvSpPr/>
          <p:nvPr/>
        </p:nvSpPr>
        <p:spPr>
          <a:xfrm>
            <a:off x="2374900" y="1847329"/>
            <a:ext cx="1814166" cy="64164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Исправляем дефекты</a:t>
            </a:r>
          </a:p>
        </p:txBody>
      </p:sp>
      <p:sp>
        <p:nvSpPr>
          <p:cNvPr id="712" name="Line"/>
          <p:cNvSpPr/>
          <p:nvPr/>
        </p:nvSpPr>
        <p:spPr>
          <a:xfrm flipV="1">
            <a:off x="3413406" y="1511299"/>
            <a:ext cx="832760" cy="3491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3" name="Line"/>
          <p:cNvSpPr/>
          <p:nvPr/>
        </p:nvSpPr>
        <p:spPr>
          <a:xfrm>
            <a:off x="4298602" y="1489246"/>
            <a:ext cx="1017321" cy="3453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4" name="Line"/>
          <p:cNvSpPr/>
          <p:nvPr/>
        </p:nvSpPr>
        <p:spPr>
          <a:xfrm flipH="1">
            <a:off x="4178300" y="2139950"/>
            <a:ext cx="366366" cy="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5" name="Системное тестирование заканчивается, когда мы измерили возможности системы и исправили достаточно проблем, чтобы быть уверенными в том, что система готова к приемочному тестированию."/>
          <p:cNvSpPr txBox="1"/>
          <p:nvPr/>
        </p:nvSpPr>
        <p:spPr>
          <a:xfrm>
            <a:off x="660115" y="2783064"/>
            <a:ext cx="7823769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Системное тестирование заканчивается, когда мы измерили возможности системы и исправили достаточно проблем, чтобы быть уверенными в том, что система готова к приемочному тестированию.</a:t>
            </a:r>
          </a:p>
        </p:txBody>
      </p:sp>
      <p:sp>
        <p:nvSpPr>
          <p:cNvPr id="716" name="...исправили достаточно? ...быть уверенными?"/>
          <p:cNvSpPr txBox="1"/>
          <p:nvPr/>
        </p:nvSpPr>
        <p:spPr>
          <a:xfrm>
            <a:off x="2021236" y="3955992"/>
            <a:ext cx="510152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B523F"/>
                </a:solidFill>
              </a:defRPr>
            </a:lvl1pPr>
          </a:lstStyle>
          <a:p>
            <a:pPr/>
            <a:r>
              <a:t>...исправили достаточно? ...быть уверенными?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9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Критерии остановки тестирования</a:t>
            </a:r>
          </a:p>
        </p:txBody>
      </p:sp>
      <p:sp>
        <p:nvSpPr>
          <p:cNvPr id="720" name="Выделяют 5 основных критериев остановки тестирования:…"/>
          <p:cNvSpPr txBox="1"/>
          <p:nvPr/>
        </p:nvSpPr>
        <p:spPr>
          <a:xfrm>
            <a:off x="490631" y="652780"/>
            <a:ext cx="8162738" cy="425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Выделяют 5 основных критериев остановки тестирования:</a:t>
            </a:r>
          </a:p>
          <a:p>
            <a:pPr/>
          </a:p>
          <a:p>
            <a:pPr>
              <a:defRPr b="1" sz="2000"/>
            </a:pPr>
            <a:r>
              <a:t>Достижение покрытия</a:t>
            </a:r>
          </a:p>
          <a:p>
            <a:pPr/>
            <a:r>
              <a:t>достигли заранее определенных целей покрытия по критерию покрытия.</a:t>
            </a:r>
          </a:p>
          <a:p>
            <a:pPr/>
          </a:p>
          <a:p>
            <a:pPr>
              <a:defRPr b="1" sz="2000"/>
            </a:pPr>
            <a:r>
              <a:t>Плотность обнаружения дефектов</a:t>
            </a:r>
          </a:p>
          <a:p>
            <a:pPr/>
            <a:r>
              <a:t>упала ниже заранее определенного уровня.</a:t>
            </a:r>
          </a:p>
          <a:p>
            <a:pPr/>
          </a:p>
          <a:p>
            <a:pPr>
              <a:defRPr b="1" sz="2000"/>
            </a:pPr>
            <a:r>
              <a:t>Маржинальная стоимость</a:t>
            </a:r>
          </a:p>
          <a:p>
            <a:pPr/>
            <a:r>
              <a:t>нахождения следующего дефекта превышает ожидаемые затраты от него.</a:t>
            </a:r>
          </a:p>
          <a:p>
            <a:pPr/>
          </a:p>
          <a:p>
            <a:pPr>
              <a:defRPr b="1" sz="2000"/>
            </a:pPr>
            <a:r>
              <a:t>Решение команды разработки</a:t>
            </a:r>
          </a:p>
          <a:p>
            <a:pPr/>
            <a:r>
              <a:t>команда достигла соглашения о готовности продукта к выпуску</a:t>
            </a:r>
          </a:p>
          <a:p>
            <a:pPr/>
          </a:p>
          <a:p>
            <a:pPr>
              <a:defRPr b="1" sz="2200"/>
            </a:pPr>
            <a:r>
              <a:t>Босс сказал «выпускаем продукт!»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Достижение покрытия</a:t>
            </a:r>
          </a:p>
        </p:txBody>
      </p:sp>
      <p:sp>
        <p:nvSpPr>
          <p:cNvPr id="724" name="Покрытие – мера, определяемая отношением величин:…"/>
          <p:cNvSpPr txBox="1"/>
          <p:nvPr/>
        </p:nvSpPr>
        <p:spPr>
          <a:xfrm>
            <a:off x="355471" y="676301"/>
            <a:ext cx="8595877" cy="419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Покрытие – мера, определяемая отношением величин:</a:t>
            </a:r>
          </a:p>
          <a:p>
            <a:pPr lvl="1">
              <a:defRPr sz="1600"/>
            </a:pPr>
            <a:r>
              <a:t>Сколько было протестировано / Сколько может быть протестировано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Может быть определено:</a:t>
            </a:r>
          </a:p>
          <a:p>
            <a:pPr lvl="1">
              <a:defRPr sz="1600"/>
            </a:pPr>
            <a:r>
              <a:t>На уровне модульного тестирования (покрытие операторов, покрытие условий,</a:t>
            </a:r>
          </a:p>
          <a:p>
            <a:pPr lvl="1">
              <a:defRPr sz="1600"/>
            </a:pPr>
            <a:r>
              <a:t>покрытие ветвлений и т.д.)</a:t>
            </a:r>
          </a:p>
          <a:p>
            <a:pPr lvl="1">
              <a:defRPr sz="1600"/>
            </a:pPr>
            <a:r>
              <a:t>На уровне интеграционного тестирования (покрытие API функций, покрытие API</a:t>
            </a:r>
          </a:p>
          <a:p>
            <a:pPr lvl="1">
              <a:defRPr sz="1600"/>
            </a:pPr>
            <a:r>
              <a:t>параметров, комбинаций параметров и т.д.)</a:t>
            </a:r>
          </a:p>
          <a:p>
            <a:pPr lvl="1">
              <a:defRPr sz="1600"/>
            </a:pPr>
            <a:r>
              <a:t>На уровне системного тестирования (покрытие требований, покрытие графа потока</a:t>
            </a:r>
          </a:p>
          <a:p>
            <a:pPr lvl="1">
              <a:defRPr sz="1600"/>
            </a:pPr>
            <a:r>
              <a:t>управления, покрытие синтаксического графа и т.д.)</a:t>
            </a:r>
          </a:p>
          <a:p>
            <a:pPr lvl="1">
              <a:defRPr sz="1600"/>
            </a:pPr>
          </a:p>
          <a:p>
            <a:pPr>
              <a:defRPr sz="1600"/>
            </a:pPr>
            <a:r>
              <a:t>Примеры. Останавливаем тестирование, если:</a:t>
            </a:r>
          </a:p>
          <a:p>
            <a:pPr lvl="1">
              <a:defRPr sz="1600"/>
            </a:pPr>
            <a:r>
              <a:t>Наши тесты покрывают 95% операторов</a:t>
            </a:r>
          </a:p>
          <a:p>
            <a:pPr lvl="1">
              <a:defRPr sz="1600"/>
            </a:pPr>
            <a:r>
              <a:t>Покрывают все ребра графа потока управления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!!! Проблема: Тестировщики начинают разрабатывать малоэффективные тесты,</a:t>
            </a:r>
          </a:p>
          <a:p>
            <a:pPr>
              <a:defRPr sz="1600"/>
            </a:pPr>
            <a:r>
              <a:t>главное – обеспечить покрытие по критерию. Теряется ориентация на поиск багов.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7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Плотность обнаружения дефектов</a:t>
            </a:r>
          </a:p>
        </p:txBody>
      </p:sp>
      <p:sp>
        <p:nvSpPr>
          <p:cNvPr id="728" name="Через равные промежутки времени (например, каждую неделю) вычисляется…"/>
          <p:cNvSpPr txBox="1"/>
          <p:nvPr/>
        </p:nvSpPr>
        <p:spPr>
          <a:xfrm>
            <a:off x="-20320" y="693738"/>
            <a:ext cx="8898593" cy="419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sz="1600"/>
            </a:pPr>
            <a:r>
              <a:t>Через равные промежутки времени (например, каждую неделю) вычисляется</a:t>
            </a:r>
          </a:p>
          <a:p>
            <a:pPr lvl="1">
              <a:defRPr sz="1600"/>
            </a:pPr>
            <a:r>
              <a:t>количество новых найденных за промежуток времени дефектов.</a:t>
            </a:r>
          </a:p>
          <a:p>
            <a:pPr lvl="1">
              <a:defRPr sz="1600"/>
            </a:pPr>
            <a:r>
              <a:t>Данные собираются в диаграмму плотности дефектов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 lvl="1">
              <a:defRPr sz="1600"/>
            </a:pPr>
            <a:r>
              <a:t>Выбирается порог плотности дефектов, ниже которого тестирование останавливается.</a:t>
            </a:r>
          </a:p>
          <a:p>
            <a:pPr lvl="1">
              <a:defRPr sz="1600"/>
            </a:pPr>
          </a:p>
          <a:p>
            <a:pPr lvl="1">
              <a:defRPr sz="1600"/>
            </a:pPr>
            <a:r>
              <a:t>На примере тестирование останавливается в конце 9 недели, достигли плотности 3</a:t>
            </a:r>
          </a:p>
          <a:p>
            <a:pPr lvl="1">
              <a:defRPr sz="1600"/>
            </a:pPr>
            <a:r>
              <a:t>дефекта в неделю.</a:t>
            </a:r>
          </a:p>
          <a:p>
            <a:pPr lvl="1">
              <a:defRPr sz="1600"/>
            </a:pPr>
          </a:p>
          <a:p>
            <a:pPr lvl="1">
              <a:defRPr sz="1600"/>
            </a:pPr>
            <a:r>
              <a:t>!!! Проблема: Могут оставаться критичные дефекты.</a:t>
            </a:r>
          </a:p>
          <a:p>
            <a:pPr lvl="1">
              <a:defRPr sz="1600"/>
            </a:pPr>
            <a:r>
              <a:t>!!! Проблема: Тестировщики в отпуске – плотность упала.</a:t>
            </a:r>
          </a:p>
        </p:txBody>
      </p:sp>
      <p:graphicFrame>
        <p:nvGraphicFramePr>
          <p:cNvPr id="729" name="2D Column Chart"/>
          <p:cNvGraphicFramePr/>
          <p:nvPr/>
        </p:nvGraphicFramePr>
        <p:xfrm>
          <a:off x="2501041" y="1416998"/>
          <a:ext cx="4141918" cy="177393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2" name="TextBox 3"/>
          <p:cNvSpPr txBox="1"/>
          <p:nvPr/>
        </p:nvSpPr>
        <p:spPr>
          <a:xfrm>
            <a:off x="637911" y="1167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Маржинальная стоимость</a:t>
            </a:r>
          </a:p>
        </p:txBody>
      </p:sp>
      <p:sp>
        <p:nvSpPr>
          <p:cNvPr id="733" name="В экономике…"/>
          <p:cNvSpPr txBox="1"/>
          <p:nvPr/>
        </p:nvSpPr>
        <p:spPr>
          <a:xfrm>
            <a:off x="443868" y="955292"/>
            <a:ext cx="825626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В экономике</a:t>
            </a:r>
          </a:p>
          <a:p>
            <a:pPr/>
            <a:r>
              <a:t>Затраты на производство одной дополнительной единицы продукции.</a:t>
            </a:r>
          </a:p>
          <a:p>
            <a:pPr/>
            <a:r>
              <a:t>Уменьшается при увеличении количества продукции.</a:t>
            </a:r>
          </a:p>
        </p:txBody>
      </p:sp>
      <p:sp>
        <p:nvSpPr>
          <p:cNvPr id="734" name="В тестировании…"/>
          <p:cNvSpPr txBox="1"/>
          <p:nvPr/>
        </p:nvSpPr>
        <p:spPr>
          <a:xfrm>
            <a:off x="367594" y="2310130"/>
            <a:ext cx="8408812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В тестировании</a:t>
            </a:r>
          </a:p>
          <a:p>
            <a:pPr/>
            <a:r>
              <a:t>Затраты на обнаружение следующего дефекта.</a:t>
            </a:r>
          </a:p>
          <a:p>
            <a:pPr/>
            <a:r>
              <a:t>Увеличивается для обнаружения каждого следующего дефекта.</a:t>
            </a:r>
          </a:p>
        </p:txBody>
      </p:sp>
      <p:sp>
        <p:nvSpPr>
          <p:cNvPr id="735" name="Наступает момент, когда маржинальная стоимость дефекта превышает потери…"/>
          <p:cNvSpPr txBox="1"/>
          <p:nvPr/>
        </p:nvSpPr>
        <p:spPr>
          <a:xfrm>
            <a:off x="397769" y="3522980"/>
            <a:ext cx="8627862" cy="142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Наступает момент, когда маржинальная стоимость дефекта превышает потери</a:t>
            </a:r>
          </a:p>
          <a:p>
            <a:pPr/>
            <a:r>
              <a:t>компании от выпуска продукта с этим дефектом - пришло время остановить</a:t>
            </a:r>
          </a:p>
          <a:p>
            <a:pPr/>
            <a:r>
              <a:t>тестирование.</a:t>
            </a:r>
          </a:p>
          <a:p>
            <a:pPr/>
          </a:p>
          <a:p>
            <a:pPr>
              <a:defRPr b="1"/>
            </a:pPr>
            <a:r>
              <a:t>!!! Критерий пригоден не для всех программных продуктов.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8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Решение команды разработки</a:t>
            </a:r>
          </a:p>
        </p:txBody>
      </p:sp>
      <p:sp>
        <p:nvSpPr>
          <p:cNvPr id="739" name="На основании различных факторов – технических, финансовых,…"/>
          <p:cNvSpPr txBox="1"/>
          <p:nvPr/>
        </p:nvSpPr>
        <p:spPr>
          <a:xfrm>
            <a:off x="533494" y="1325879"/>
            <a:ext cx="8077012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На основании различных факторов – технических, финансовых,</a:t>
            </a:r>
          </a:p>
          <a:p>
            <a:pPr lvl="1"/>
            <a:r>
              <a:t>экономических, «шестого чувства» команда разработки (менеджеры,</a:t>
            </a:r>
          </a:p>
          <a:p>
            <a:pPr lvl="1"/>
            <a:r>
              <a:t>разработчики, тестировщики, отдел маркетинга и т.д.) решает, что</a:t>
            </a:r>
          </a:p>
          <a:p>
            <a:pPr/>
          </a:p>
          <a:p>
            <a:pPr lvl="1">
              <a:defRPr b="1"/>
            </a:pPr>
            <a:r>
              <a:t>выгода от остановки разработки и выпуска продукта</a:t>
            </a:r>
          </a:p>
          <a:p>
            <a:pPr/>
          </a:p>
          <a:p>
            <a:pPr/>
            <a:r>
              <a:t>превышает</a:t>
            </a:r>
          </a:p>
          <a:p>
            <a:pPr/>
          </a:p>
          <a:p>
            <a:pPr lvl="1">
              <a:defRPr b="1"/>
            </a:pPr>
            <a:r>
              <a:t>потенциальные обязательства по качеству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2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Босс сказал «Выпускаем продукт!»</a:t>
            </a:r>
          </a:p>
        </p:txBody>
      </p:sp>
      <p:sp>
        <p:nvSpPr>
          <p:cNvPr id="743" name="Не бывает идеальных программных продуктов без дефектов.…"/>
          <p:cNvSpPr txBox="1"/>
          <p:nvPr/>
        </p:nvSpPr>
        <p:spPr>
          <a:xfrm>
            <a:off x="517365" y="792480"/>
            <a:ext cx="8109270" cy="35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Не бывает идеальных программных продуктов без дефектов.</a:t>
            </a:r>
          </a:p>
          <a:p>
            <a:pPr/>
          </a:p>
          <a:p>
            <a:pPr/>
            <a:r>
              <a:t>Экономически бывает выгоднее выпустить продукт раньше, пусть и с</a:t>
            </a:r>
          </a:p>
          <a:p>
            <a:pPr/>
            <a:r>
              <a:t>некоторым ущербом для качества, чтобы занять нишу рынка.</a:t>
            </a:r>
          </a:p>
          <a:p>
            <a:pPr/>
          </a:p>
          <a:p>
            <a:pPr/>
            <a:r>
              <a:t>Задача тестировщика – предоставить максимум информации о возможных</a:t>
            </a:r>
          </a:p>
          <a:p>
            <a:pPr/>
            <a:r>
              <a:t>рисках и известных проблемах.</a:t>
            </a:r>
          </a:p>
          <a:p>
            <a:pPr/>
          </a:p>
          <a:p>
            <a:pPr/>
            <a:r>
              <a:t>Задача отдела продаж – предоставить информацию о финансовой выгоде</a:t>
            </a:r>
          </a:p>
          <a:p>
            <a:pPr/>
            <a:r>
              <a:t>выпуска сегодня.</a:t>
            </a:r>
          </a:p>
          <a:p>
            <a:pPr/>
          </a:p>
          <a:p>
            <a:pPr/>
            <a:r>
              <a:t>Босс взвешивает «за» и «против» и самостоятельно принимает решение о</a:t>
            </a:r>
          </a:p>
          <a:p>
            <a:pPr/>
            <a:r>
              <a:t>выпуске, неся затем за него ответственность.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Box 2"/>
          <p:cNvSpPr txBox="1"/>
          <p:nvPr/>
        </p:nvSpPr>
        <p:spPr>
          <a:xfrm>
            <a:off x="496284" y="1524723"/>
            <a:ext cx="8481632" cy="148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Лекция  2.5</a:t>
            </a: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Тестовая документация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8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Тестовая документация</a:t>
            </a:r>
          </a:p>
        </p:txBody>
      </p:sp>
      <p:sp>
        <p:nvSpPr>
          <p:cNvPr id="749" name="В соответствии с процессами или методологиями разработки ПО,…"/>
          <p:cNvSpPr txBox="1"/>
          <p:nvPr/>
        </p:nvSpPr>
        <p:spPr>
          <a:xfrm>
            <a:off x="783066" y="1630680"/>
            <a:ext cx="7247668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В соответствии с процессами или методологиями разработки ПО, </a:t>
            </a:r>
          </a:p>
          <a:p>
            <a:pPr/>
            <a:r>
              <a:t>во время проведения тестирования создаётся и используется </a:t>
            </a:r>
          </a:p>
          <a:p>
            <a:pPr/>
            <a:r>
              <a:t>определённое количество тестовых </a:t>
            </a:r>
          </a:p>
          <a:p>
            <a:pPr/>
            <a:r>
              <a:t>артефактов (документы, модели и т.д.)</a:t>
            </a:r>
          </a:p>
        </p:txBody>
      </p:sp>
      <p:pic>
        <p:nvPicPr>
          <p:cNvPr id="750" name="Изображение 1" descr="Изображение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0466" y="2184485"/>
            <a:ext cx="2982572" cy="2615315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Прямоугольник 4"/>
          <p:cNvSpPr/>
          <p:nvPr/>
        </p:nvSpPr>
        <p:spPr>
          <a:xfrm>
            <a:off x="771674" y="1537586"/>
            <a:ext cx="324885" cy="45720"/>
          </a:xfrm>
          <a:prstGeom prst="rect">
            <a:avLst/>
          </a:prstGeom>
          <a:solidFill>
            <a:srgbClr val="FC105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8502739" y="4769564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TextBox 3"/>
          <p:cNvSpPr txBox="1"/>
          <p:nvPr/>
        </p:nvSpPr>
        <p:spPr>
          <a:xfrm>
            <a:off x="726811" y="12311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Скриптовой процесс тестирования</a:t>
            </a:r>
          </a:p>
        </p:txBody>
      </p:sp>
      <p:sp>
        <p:nvSpPr>
          <p:cNvPr id="172" name="Стандарт IEEE Std 829-1998"/>
          <p:cNvSpPr txBox="1"/>
          <p:nvPr/>
        </p:nvSpPr>
        <p:spPr>
          <a:xfrm>
            <a:off x="3093747" y="665480"/>
            <a:ext cx="313275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Стандарт IEEE Std 829-1998</a:t>
            </a:r>
          </a:p>
        </p:txBody>
      </p:sp>
      <p:sp>
        <p:nvSpPr>
          <p:cNvPr id="173" name="Артефакты и документы скриптового…"/>
          <p:cNvSpPr txBox="1"/>
          <p:nvPr/>
        </p:nvSpPr>
        <p:spPr>
          <a:xfrm>
            <a:off x="140947" y="937798"/>
            <a:ext cx="4998503" cy="4084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Артефакты и документы скриптового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тестирования описаны в стандарте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«IEEE Standard for Software Test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Documentation.»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Стандарт выделяет 8 артефактов и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документов: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plan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design specification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case specification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procedure specification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item transmittal report (информация об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итерации тестирования)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log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incident report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  Test summary report</a:t>
            </a:r>
          </a:p>
        </p:txBody>
      </p:sp>
      <p:pic>
        <p:nvPicPr>
          <p:cNvPr id="174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8" y="26334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8" y="29128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8" y="31795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8" y="34335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8" y="3687555"/>
            <a:ext cx="184062" cy="18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28" y="4233655"/>
            <a:ext cx="171362" cy="171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28" y="4487655"/>
            <a:ext cx="171362" cy="171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Изображение 78" descr="Изображение 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28" y="4741655"/>
            <a:ext cx="171362" cy="171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2976" y="937798"/>
            <a:ext cx="2748423" cy="4084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4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 план</a:t>
            </a:r>
          </a:p>
        </p:txBody>
      </p:sp>
      <p:sp>
        <p:nvSpPr>
          <p:cNvPr id="755" name="План тестирования (Test plan) - это главный документ описывающий…"/>
          <p:cNvSpPr txBox="1"/>
          <p:nvPr/>
        </p:nvSpPr>
        <p:spPr>
          <a:xfrm>
            <a:off x="657145" y="1617979"/>
            <a:ext cx="7490667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План тестирования (Test plan) - это главный документ описывающий</a:t>
            </a:r>
          </a:p>
          <a:p>
            <a:pPr/>
            <a:r>
              <a:t>весь объём работ по тестированию, начиная с описания объекта, </a:t>
            </a:r>
          </a:p>
          <a:p>
            <a:pPr/>
            <a:r>
              <a:t>стратеги, расписания, критериев начала и окончания тестирования</a:t>
            </a:r>
          </a:p>
        </p:txBody>
      </p:sp>
      <p:sp>
        <p:nvSpPr>
          <p:cNvPr id="756" name="Прямоугольник 4"/>
          <p:cNvSpPr/>
          <p:nvPr/>
        </p:nvSpPr>
        <p:spPr>
          <a:xfrm>
            <a:off x="771674" y="1537586"/>
            <a:ext cx="324885" cy="45720"/>
          </a:xfrm>
          <a:prstGeom prst="rect">
            <a:avLst/>
          </a:prstGeom>
          <a:solidFill>
            <a:srgbClr val="FC105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9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 план</a:t>
            </a:r>
          </a:p>
        </p:txBody>
      </p:sp>
      <p:sp>
        <p:nvSpPr>
          <p:cNvPr id="760" name="Что надо тестировать? - описание объекта тестирования: системы, приложения, оборудования…"/>
          <p:cNvSpPr txBox="1"/>
          <p:nvPr/>
        </p:nvSpPr>
        <p:spPr>
          <a:xfrm>
            <a:off x="250745" y="843279"/>
            <a:ext cx="9114084" cy="382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Что надо тестировать?</a:t>
            </a:r>
            <a:r>
              <a:t> - описание объекта тестирования: системы, приложения, оборудования</a:t>
            </a:r>
          </a:p>
          <a:p>
            <a:pPr/>
            <a:r>
              <a:rPr b="1"/>
              <a:t>Что бедете тестировать?</a:t>
            </a:r>
            <a:r>
              <a:t> - список функций и описане тестируемой системы и её компонент в отдельности</a:t>
            </a:r>
          </a:p>
          <a:p>
            <a:pPr/>
            <a:r>
              <a:rPr b="1"/>
              <a:t>Как будете тестировать?</a:t>
            </a:r>
            <a:r>
              <a:t> - стратегия тестировани, а именно:виды тестирования и  их применение по отношению к объекту тестирования</a:t>
            </a:r>
          </a:p>
          <a:p>
            <a:pPr/>
            <a:r>
              <a:rPr b="1"/>
              <a:t>Когда будете тестировать?</a:t>
            </a:r>
            <a:r>
              <a:t> - посследовательность проведения работ: подготовка (Test  Preparation), тестирование (Testing), анализ результатов (Test Result Analisys) и разрезе запланированных фаз разработки</a:t>
            </a:r>
          </a:p>
          <a:p>
            <a:pPr/>
            <a:r>
              <a:rPr b="1"/>
              <a:t>Критерии начала тестирования </a:t>
            </a:r>
            <a:r>
              <a:t>- готовность тестовой платформы (тестового стенда), законченность разработки требуемого функционала, наличие всей необходимой документации.</a:t>
            </a:r>
          </a:p>
          <a:p>
            <a:pPr>
              <a:defRPr b="1"/>
            </a:pPr>
            <a:r>
              <a:t>Критерии окончания тестирования: </a:t>
            </a:r>
          </a:p>
          <a:p>
            <a:pPr/>
            <a:r>
              <a:t>Результаты тестирования удовлетворяют критериям качества продукта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3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 план</a:t>
            </a:r>
          </a:p>
        </p:txBody>
      </p:sp>
      <p:sp>
        <p:nvSpPr>
          <p:cNvPr id="764" name="Введение…"/>
          <p:cNvSpPr txBox="1"/>
          <p:nvPr/>
        </p:nvSpPr>
        <p:spPr>
          <a:xfrm>
            <a:off x="1600101" y="1192530"/>
            <a:ext cx="5943798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</a:pPr>
            <a:r>
              <a:t>Введение</a:t>
            </a:r>
          </a:p>
          <a:p>
            <a:pPr marL="240631" indent="-240631">
              <a:buSzPct val="100000"/>
              <a:buAutoNum type="arabicPeriod" startAt="1"/>
            </a:pPr>
            <a:r>
              <a:t>Объекты тестирования</a:t>
            </a:r>
          </a:p>
          <a:p>
            <a:pPr marL="240631" indent="-240631">
              <a:buSzPct val="100000"/>
              <a:buAutoNum type="arabicPeriod" startAt="1"/>
            </a:pPr>
            <a:r>
              <a:t>Функциональности для тестирвоания</a:t>
            </a:r>
          </a:p>
          <a:p>
            <a:pPr marL="240631" indent="-240631">
              <a:buSzPct val="100000"/>
              <a:buAutoNum type="arabicPeriod" startAt="1"/>
            </a:pPr>
            <a:r>
              <a:t>Функциональности которые не будут тестироваться</a:t>
            </a:r>
          </a:p>
          <a:p>
            <a:pPr marL="240631" indent="-240631">
              <a:buSzPct val="100000"/>
              <a:buAutoNum type="arabicPeriod" startAt="1"/>
            </a:pPr>
            <a:r>
              <a:t>Стратегия тестирования (виды, подходы, методы)</a:t>
            </a:r>
          </a:p>
          <a:p>
            <a:pPr marL="240631" indent="-240631">
              <a:buSzPct val="100000"/>
              <a:buAutoNum type="arabicPeriod" startAt="1"/>
            </a:pPr>
            <a:r>
              <a:t>Критерии успешности тестирования</a:t>
            </a:r>
          </a:p>
          <a:p>
            <a:pPr marL="240631" indent="-240631">
              <a:buSzPct val="100000"/>
              <a:buAutoNum type="arabicPeriod" startAt="1"/>
            </a:pPr>
            <a:r>
              <a:t>Критерии остановки и возобновления тестирования</a:t>
            </a:r>
          </a:p>
          <a:p>
            <a:pPr marL="240631" indent="-240631">
              <a:buSzPct val="100000"/>
              <a:buAutoNum type="arabicPeriod" startAt="1"/>
            </a:pPr>
            <a:r>
              <a:t>Тестовые результаты</a:t>
            </a:r>
          </a:p>
          <a:p>
            <a:pPr marL="240631" indent="-240631">
              <a:buSzPct val="100000"/>
              <a:buAutoNum type="arabicPeriod" startAt="1"/>
            </a:pPr>
            <a:r>
              <a:t>Тестовое окружениие</a:t>
            </a:r>
          </a:p>
          <a:p>
            <a:pPr marL="240631" indent="-240631">
              <a:buSzPct val="100000"/>
              <a:buAutoNum type="arabicPeriod" startAt="1"/>
            </a:pPr>
            <a:r>
              <a:t>Ответственность</a:t>
            </a:r>
          </a:p>
        </p:txBody>
      </p:sp>
      <p:pic>
        <p:nvPicPr>
          <p:cNvPr id="765" name="Изображение 4" descr="Изображение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439" y="3038386"/>
            <a:ext cx="2384223" cy="209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8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Чек лист</a:t>
            </a:r>
          </a:p>
        </p:txBody>
      </p:sp>
      <p:sp>
        <p:nvSpPr>
          <p:cNvPr id="769" name="Чек-лист - это документ, описывающий что должно быть протестировано…"/>
          <p:cNvSpPr txBox="1"/>
          <p:nvPr/>
        </p:nvSpPr>
        <p:spPr>
          <a:xfrm>
            <a:off x="357523" y="792479"/>
            <a:ext cx="8428954" cy="35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Чек-лист - это документ, описывающий что должно быть протестировано</a:t>
            </a:r>
          </a:p>
          <a:p>
            <a:pPr/>
          </a:p>
          <a:p>
            <a:pPr>
              <a:defRPr b="1"/>
            </a:pPr>
            <a:r>
              <a:t>Зачем нужен чек лист?</a:t>
            </a:r>
          </a:p>
          <a:p>
            <a:pPr lvl="1" indent="228600"/>
            <a:r>
              <a:t>Не забыть требуемые тесты</a:t>
            </a:r>
          </a:p>
          <a:p>
            <a:pPr lvl="1" indent="228600"/>
            <a:r>
              <a:t>Для деления задач по уровню квалификации</a:t>
            </a:r>
          </a:p>
          <a:p>
            <a:pPr lvl="1" indent="228600"/>
            <a:r>
              <a:t>Для созранения отчётности и результатов тестирования</a:t>
            </a:r>
          </a:p>
          <a:p>
            <a:pPr lvl="1" indent="228600"/>
          </a:p>
          <a:p>
            <a:pPr>
              <a:defRPr b="1"/>
            </a:pPr>
            <a:r>
              <a:t>Что может(должно) быть в чек-листе?</a:t>
            </a:r>
          </a:p>
          <a:p>
            <a:pPr lvl="1" indent="228600"/>
            <a:r>
              <a:t>Номер</a:t>
            </a:r>
          </a:p>
          <a:p>
            <a:pPr lvl="1" indent="228600"/>
            <a:r>
              <a:t>Список проверок(с требуемой степенью детализации)</a:t>
            </a:r>
          </a:p>
          <a:p>
            <a:pPr lvl="1" indent="228600"/>
            <a:r>
              <a:t>Статус проверки(сборка, окружение, тестировщик)</a:t>
            </a:r>
          </a:p>
          <a:p>
            <a:pPr lvl="1" indent="228600"/>
            <a:r>
              <a:t>Приоритет</a:t>
            </a:r>
          </a:p>
          <a:p>
            <a:pPr lvl="1" indent="228600"/>
            <a:r>
              <a:t>Результат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984" y="836332"/>
            <a:ext cx="6008032" cy="4034118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Чек лист. Пример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6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Тестовые данные</a:t>
            </a:r>
          </a:p>
        </p:txBody>
      </p:sp>
      <p:sp>
        <p:nvSpPr>
          <p:cNvPr id="777" name="Тестовые данные(Test data) - данные которые используются для тестирования…"/>
          <p:cNvSpPr txBox="1"/>
          <p:nvPr/>
        </p:nvSpPr>
        <p:spPr>
          <a:xfrm>
            <a:off x="210295" y="1459230"/>
            <a:ext cx="8723410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Тестовые данные(Test data) </a:t>
            </a:r>
            <a:r>
              <a:rPr b="0"/>
              <a:t>- данные которые используются для тестирования</a:t>
            </a:r>
            <a:endParaRPr b="0"/>
          </a:p>
          <a:p>
            <a:pPr>
              <a:defRPr b="1"/>
            </a:pPr>
            <a:endParaRPr b="0"/>
          </a:p>
          <a:p>
            <a:pPr>
              <a:defRPr b="1"/>
            </a:pPr>
            <a:endParaRPr b="0"/>
          </a:p>
          <a:p>
            <a:pPr>
              <a:defRPr b="1"/>
            </a:pPr>
            <a:r>
              <a:rPr b="0"/>
              <a:t>Пример:</a:t>
            </a:r>
            <a:endParaRPr b="0"/>
          </a:p>
          <a:p>
            <a:pPr lvl="1" indent="228600">
              <a:defRPr b="1"/>
            </a:pPr>
            <a:r>
              <a:rPr b="0"/>
              <a:t>410039303350 - счёт заблокирован (зачисления запрещены)</a:t>
            </a:r>
            <a:endParaRPr b="0"/>
          </a:p>
          <a:p>
            <a:pPr lvl="1" indent="228600">
              <a:defRPr b="1"/>
            </a:pPr>
            <a:r>
              <a:rPr b="0"/>
              <a:t>4100322407607 - корректный счёт (зачисление успешно пройдёт)</a:t>
            </a:r>
            <a:endParaRPr b="0"/>
          </a:p>
          <a:p>
            <a:pPr lvl="1" indent="228600">
              <a:defRPr b="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test1@dd.com</a:t>
            </a:r>
            <a:r>
              <a:rPr b="0"/>
              <a:t> - логин</a:t>
            </a:r>
            <a:endParaRPr b="0"/>
          </a:p>
          <a:p>
            <a:pPr lvl="1" indent="228600">
              <a:defRPr b="1"/>
            </a:pPr>
            <a:r>
              <a:rPr b="0"/>
              <a:t>123 - пароль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0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 кейс</a:t>
            </a:r>
          </a:p>
        </p:txBody>
      </p:sp>
      <p:sp>
        <p:nvSpPr>
          <p:cNvPr id="781" name="Тестовый случай (Test Case) - это документ, описывающий…"/>
          <p:cNvSpPr txBox="1"/>
          <p:nvPr/>
        </p:nvSpPr>
        <p:spPr>
          <a:xfrm>
            <a:off x="294916" y="1141730"/>
            <a:ext cx="665239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Тестовый случай (Test Case) </a:t>
            </a:r>
            <a:r>
              <a:rPr b="0"/>
              <a:t>- это документ, описывающий </a:t>
            </a:r>
            <a:endParaRPr b="0"/>
          </a:p>
          <a:p>
            <a:pPr/>
            <a:r>
              <a:t>совокупность шагов, конкретный условий и параметров, </a:t>
            </a:r>
          </a:p>
          <a:p>
            <a:pPr/>
            <a:r>
              <a:t>необходимых для проверки реализации тестируемой </a:t>
            </a:r>
          </a:p>
          <a:p>
            <a:pPr/>
            <a:r>
              <a:t>функции или её части.</a:t>
            </a:r>
          </a:p>
        </p:txBody>
      </p:sp>
      <p:pic>
        <p:nvPicPr>
          <p:cNvPr id="782" name="Изображение 3" descr="Изображение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3472" y="1079041"/>
            <a:ext cx="2286949" cy="3537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5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Пример тест кейса</a:t>
            </a:r>
          </a:p>
        </p:txBody>
      </p:sp>
      <p:sp>
        <p:nvSpPr>
          <p:cNvPr id="786" name="Атрибуты тест- кейса…"/>
          <p:cNvSpPr txBox="1"/>
          <p:nvPr/>
        </p:nvSpPr>
        <p:spPr>
          <a:xfrm>
            <a:off x="320316" y="875030"/>
            <a:ext cx="5861868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Атрибуты тест- кейса</a:t>
            </a:r>
          </a:p>
          <a:p>
            <a:pPr marL="240631" indent="-240631">
              <a:buSzPct val="100000"/>
              <a:buAutoNum type="arabicPeriod" startAt="1"/>
            </a:pPr>
            <a:r>
              <a:t>Номер (id)</a:t>
            </a:r>
          </a:p>
          <a:p>
            <a:pPr marL="240631" indent="-240631">
              <a:buSzPct val="100000"/>
              <a:buAutoNum type="arabicPeriod" startAt="1"/>
            </a:pPr>
            <a:r>
              <a:t>Название (Summary/Name)</a:t>
            </a:r>
          </a:p>
          <a:p>
            <a:pPr marL="240631" indent="-240631">
              <a:buSzPct val="100000"/>
              <a:buAutoNum type="arabicPeriod" startAt="1"/>
            </a:pPr>
            <a:r>
              <a:t>Предусловие (PreCondition)</a:t>
            </a:r>
          </a:p>
          <a:p>
            <a:pPr marL="240631" indent="-240631">
              <a:buSzPct val="100000"/>
              <a:buAutoNum type="arabicPeriod" startAt="1"/>
            </a:pPr>
            <a:r>
              <a:t>Шаги тест кейса и описание (Steps and Description)</a:t>
            </a:r>
          </a:p>
          <a:p>
            <a:pPr marL="240631" indent="-240631">
              <a:buSzPct val="100000"/>
              <a:buAutoNum type="arabicPeriod" startAt="1"/>
            </a:pPr>
            <a:r>
              <a:t>Ожидаемы результат  (Excepted result)</a:t>
            </a:r>
          </a:p>
          <a:p>
            <a:pPr marL="240631" indent="-240631">
              <a:buSzPct val="100000"/>
              <a:buAutoNum type="arabicPeriod" startAt="1"/>
            </a:pPr>
            <a:r>
              <a:t>Пост-уcловие (Post Condition)</a:t>
            </a:r>
          </a:p>
          <a:p>
            <a:pPr marL="240631" indent="-240631">
              <a:buSzPct val="100000"/>
              <a:buAutoNum type="arabicPeriod" startAt="1"/>
            </a:pPr>
            <a:r>
              <a:t>Автор (Designer)</a:t>
            </a:r>
          </a:p>
          <a:p>
            <a:pPr marL="240631" indent="-240631">
              <a:buSzPct val="100000"/>
              <a:buAutoNum type="arabicPeriod" startAt="1"/>
            </a:pPr>
            <a:r>
              <a:t>Статус (Status)</a:t>
            </a:r>
          </a:p>
          <a:p>
            <a:pPr marL="240631" indent="-240631">
              <a:buSzPct val="100000"/>
              <a:buAutoNum type="arabicPeriod" startAt="1"/>
            </a:pPr>
            <a:r>
              <a:t>Дата создания (Creater)</a:t>
            </a:r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8720" y="2258060"/>
            <a:ext cx="2978140" cy="2758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0" name="TextBox 3"/>
          <p:cNvSpPr txBox="1"/>
          <p:nvPr/>
        </p:nvSpPr>
        <p:spPr>
          <a:xfrm>
            <a:off x="599811" y="167563"/>
            <a:ext cx="637928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Тест комплект</a:t>
            </a:r>
          </a:p>
        </p:txBody>
      </p:sp>
      <p:sp>
        <p:nvSpPr>
          <p:cNvPr id="791" name="Набор тестов(тест комплект) (test suite) -…"/>
          <p:cNvSpPr txBox="1"/>
          <p:nvPr/>
        </p:nvSpPr>
        <p:spPr>
          <a:xfrm>
            <a:off x="593323" y="1992629"/>
            <a:ext cx="795735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Набор тестов(тест комплект) (test suite) </a:t>
            </a:r>
            <a:r>
              <a:rPr b="0"/>
              <a:t>- </a:t>
            </a:r>
            <a:endParaRPr b="0"/>
          </a:p>
          <a:p>
            <a:pPr>
              <a:defRPr b="1"/>
            </a:pPr>
            <a:r>
              <a:rPr b="0"/>
              <a:t>Это набор тест кейсов, которые объеденены тем что относятся к одному тестируемому модулю, функциональности, приоритету или одному типу тестирования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4" name="Матрица прослеживаемости (Traceability Мatrix) - Это таблица, где вертикальные колонки - это требования, а горизонтальные - тест-кейсы (или наоборот, как удобно).…"/>
          <p:cNvSpPr txBox="1"/>
          <p:nvPr/>
        </p:nvSpPr>
        <p:spPr>
          <a:xfrm>
            <a:off x="409836" y="824230"/>
            <a:ext cx="8570837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43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Матрица прослеживаемости (Traceability Мatrix) - </a:t>
            </a:r>
            <a:r>
              <a:t>Это таблица, где вертикальные колонки - это требования, а горизонтальные - тест-кейсы (или наоборот, как удобно).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>
              <a:lnSpc>
                <a:spcPts val="43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Помогает посмотреть покрываемость требований позитивными тест-кейсами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>
              <a:lnSpc>
                <a:spcPts val="43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Берём первый тест-кейс и смотрим, какие требования он покрывает и на пересечении ставишь плюсик или галочку. Повторяешь с каждым тест-кейсом.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95" name="Матрица прослеживаемости"/>
          <p:cNvSpPr txBox="1"/>
          <p:nvPr/>
        </p:nvSpPr>
        <p:spPr>
          <a:xfrm>
            <a:off x="697006" y="173919"/>
            <a:ext cx="369077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600"/>
              </a:lnSpc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b="1"/>
              <a:t>Матрица прослеживаемости</a:t>
            </a:r>
          </a:p>
        </p:txBody>
      </p:sp>
      <p:pic>
        <p:nvPicPr>
          <p:cNvPr id="7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619" y="2629688"/>
            <a:ext cx="4400762" cy="2482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